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292" r:id="rId4"/>
    <p:sldId id="293" r:id="rId5"/>
    <p:sldId id="295" r:id="rId6"/>
    <p:sldId id="256" r:id="rId7"/>
    <p:sldId id="258" r:id="rId8"/>
    <p:sldId id="259" r:id="rId9"/>
    <p:sldId id="260" r:id="rId10"/>
    <p:sldId id="261" r:id="rId11"/>
    <p:sldId id="29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1" r:id="rId24"/>
    <p:sldId id="297" r:id="rId25"/>
    <p:sldId id="272" r:id="rId26"/>
    <p:sldId id="273" r:id="rId27"/>
    <p:sldId id="274" r:id="rId28"/>
    <p:sldId id="275" r:id="rId29"/>
    <p:sldId id="281" r:id="rId30"/>
    <p:sldId id="282" r:id="rId31"/>
    <p:sldId id="283" r:id="rId32"/>
    <p:sldId id="286" r:id="rId33"/>
    <p:sldId id="285" r:id="rId34"/>
    <p:sldId id="287" r:id="rId35"/>
    <p:sldId id="278" r:id="rId36"/>
    <p:sldId id="294" r:id="rId37"/>
    <p:sldId id="298" r:id="rId38"/>
    <p:sldId id="290" r:id="rId39"/>
    <p:sldId id="291" r:id="rId40"/>
    <p:sldId id="279" r:id="rId41"/>
    <p:sldId id="280" r:id="rId42"/>
    <p:sldId id="288" r:id="rId43"/>
    <p:sldId id="289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DAC9-BDE4-4ED5-85B4-C48172AA62B8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4FFDA-0303-45D1-9227-DD9FB0B61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4FFDA-0303-45D1-9227-DD9FB0B61682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AR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AR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FC9F-4382-4F09-A066-F9E4D9CE649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929A-B89C-48FE-A980-37F124BCB09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DE64-E51B-4468-B7F9-481697752CD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8B607-4FC9-4C1E-B556-F647BD67013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AB52-FC34-48ED-9442-4EAB6AAE727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266E-6862-40D4-835D-8E662D5BC87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2564-5E4B-4AA6-B730-97DE4140ABF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7AD6-D84A-488B-BCCB-DEF4994CD04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31E7-6A21-41E6-AA6D-BFCD1DD53D9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C288-01A6-476D-BDAA-675D58B0344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09E7-DA2A-4931-97CA-4BF7D0DDDC8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0CFC-14E5-467B-9B9E-D618332B14CE}" type="datetimeFigureOut">
              <a:rPr lang="es-ES" smtClean="0"/>
              <a:pPr/>
              <a:t>15/06/2012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CA8B-E0FA-4164-8CB9-4D936C2D8A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3EC51F-65A7-47BF-B4D7-C321AAFC730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ergio\Documents\Divulgacion\CAIFA\4snr_lg.mpg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eg"/><Relationship Id="rId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ergio\Documents\Divulgacion\CursoAAAA\Curso2012\astrochymist_ism.html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0" y="4714884"/>
            <a:ext cx="9144000" cy="50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Sergio </a:t>
            </a:r>
            <a:r>
              <a:rPr lang="es-AR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Ariel </a:t>
            </a:r>
            <a:r>
              <a:rPr lang="es-AR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Paron</a:t>
            </a:r>
            <a:endParaRPr lang="es-AR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2" y="5214950"/>
            <a:ext cx="9144000" cy="8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Instituto de Astronomía y Física del Espacio</a:t>
            </a:r>
          </a:p>
          <a:p>
            <a:pPr algn="ctr"/>
            <a:r>
              <a:rPr lang="es-A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CONICET - UBA </a:t>
            </a:r>
          </a:p>
        </p:txBody>
      </p:sp>
      <p:pic>
        <p:nvPicPr>
          <p:cNvPr id="6" name="5 Imagen" descr="Logoc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5252" y="5357826"/>
            <a:ext cx="628648" cy="6160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000364" y="6286520"/>
            <a:ext cx="60935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Curso Asociación Argentina Amigos de la Astronomía – Junio 2012</a:t>
            </a:r>
            <a:endParaRPr lang="es-ES" sz="17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 descr="orion_se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214422"/>
            <a:ext cx="4429156" cy="3321867"/>
          </a:xfrm>
          <a:prstGeom prst="rect">
            <a:avLst/>
          </a:prstGeom>
          <a:ln w="1143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9 CuadroTexto"/>
          <p:cNvSpPr txBox="1"/>
          <p:nvPr/>
        </p:nvSpPr>
        <p:spPr>
          <a:xfrm>
            <a:off x="1071538" y="214290"/>
            <a:ext cx="712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Introducción al medio interestelar</a:t>
            </a:r>
            <a:endParaRPr lang="es-E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16632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b="1" u="sng" kern="0" dirty="0" smtClean="0">
                <a:solidFill>
                  <a:schemeClr val="bg1"/>
                </a:solidFill>
              </a:rPr>
              <a:t>Estrellas</a:t>
            </a:r>
            <a:endParaRPr kumimoji="0" lang="es-ES" sz="28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153432" y="188640"/>
            <a:ext cx="978408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28468" y="116632"/>
            <a:ext cx="4007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b="1" u="sng" kern="0" dirty="0" smtClean="0">
                <a:solidFill>
                  <a:schemeClr val="bg1"/>
                </a:solidFill>
              </a:rPr>
              <a:t>Una cuestión de tamaños</a:t>
            </a:r>
            <a:endParaRPr kumimoji="0" lang="es-ES" sz="28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4 Imagen" descr="Star-siz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1045193"/>
            <a:ext cx="8460432" cy="555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78925" cy="6645353"/>
            <a:chOff x="0" y="0"/>
            <a:chExt cx="9178925" cy="6645353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178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Las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estrellas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de </a:t>
              </a: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mayor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masa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(</a:t>
              </a: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las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más pesadas) </a:t>
              </a: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realizan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más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procesos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de </a:t>
              </a:r>
              <a:r>
                <a:rPr kumimoji="0" lang="pt-BR" sz="2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fusión</a:t>
              </a:r>
              <a:r>
                <a:rPr kumimoji="0" lang="pt-BR" sz="27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nuclear</a:t>
              </a:r>
              <a:endParaRPr kumimoji="0" lang="es-E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214313" y="1000125"/>
              <a:ext cx="5500687" cy="5645228"/>
              <a:chOff x="-768" y="528"/>
              <a:chExt cx="3600" cy="3646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-624" y="528"/>
                <a:ext cx="3312" cy="3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5" name="Picture 5" descr="CNO_Cyc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768" y="574"/>
                <a:ext cx="3600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6" descr="Periodic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2847975"/>
              <a:ext cx="342900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077200" y="3200400"/>
              <a:ext cx="533400" cy="381000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Grupo"/>
          <p:cNvGrpSpPr>
            <a:grpSpLocks/>
          </p:cNvGrpSpPr>
          <p:nvPr/>
        </p:nvGrpSpPr>
        <p:grpSpPr bwMode="auto">
          <a:xfrm>
            <a:off x="0" y="-71438"/>
            <a:ext cx="9144000" cy="5678488"/>
            <a:chOff x="0" y="-71462"/>
            <a:chExt cx="9144000" cy="5678150"/>
          </a:xfrm>
        </p:grpSpPr>
        <p:pic>
          <p:nvPicPr>
            <p:cNvPr id="20489" name="9 Imagen" descr="sn2006gy_il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71462"/>
              <a:ext cx="9144000" cy="567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13 Grupo"/>
            <p:cNvGrpSpPr>
              <a:grpSpLocks/>
            </p:cNvGrpSpPr>
            <p:nvPr/>
          </p:nvGrpSpPr>
          <p:grpSpPr bwMode="auto">
            <a:xfrm>
              <a:off x="6397734" y="1674626"/>
              <a:ext cx="2037432" cy="882023"/>
              <a:chOff x="6397734" y="1674626"/>
              <a:chExt cx="2037432" cy="882023"/>
            </a:xfrm>
          </p:grpSpPr>
          <p:sp>
            <p:nvSpPr>
              <p:cNvPr id="12" name="3 Flecha derecha"/>
              <p:cNvSpPr/>
              <p:nvPr/>
            </p:nvSpPr>
            <p:spPr>
              <a:xfrm rot="21273201">
                <a:off x="6783388" y="1674685"/>
                <a:ext cx="1646237" cy="509556"/>
              </a:xfrm>
              <a:prstGeom prst="rightArrow">
                <a:avLst>
                  <a:gd name="adj1" fmla="val 50000"/>
                  <a:gd name="adj2" fmla="val 90868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20492" name="2 CuadroTexto"/>
              <p:cNvSpPr txBox="1">
                <a:spLocks noChangeArrowheads="1"/>
              </p:cNvSpPr>
              <p:nvPr/>
            </p:nvSpPr>
            <p:spPr bwMode="auto">
              <a:xfrm rot="-370709">
                <a:off x="6956851" y="1784149"/>
                <a:ext cx="1171001" cy="314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400" b="1">
                    <a:latin typeface="Arial Black" pitchFamily="34" charset="0"/>
                  </a:rPr>
                  <a:t>PRESION</a:t>
                </a:r>
              </a:p>
            </p:txBody>
          </p:sp>
          <p:sp>
            <p:nvSpPr>
              <p:cNvPr id="14" name="13 Flecha derecha"/>
              <p:cNvSpPr/>
              <p:nvPr/>
            </p:nvSpPr>
            <p:spPr>
              <a:xfrm rot="10423313">
                <a:off x="6397625" y="2049312"/>
                <a:ext cx="2036763" cy="507969"/>
              </a:xfrm>
              <a:prstGeom prst="rightArrow">
                <a:avLst>
                  <a:gd name="adj1" fmla="val 50000"/>
                  <a:gd name="adj2" fmla="val 90868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20494" name="14 CuadroTexto"/>
              <p:cNvSpPr txBox="1">
                <a:spLocks noChangeArrowheads="1"/>
              </p:cNvSpPr>
              <p:nvPr/>
            </p:nvSpPr>
            <p:spPr bwMode="auto">
              <a:xfrm rot="-360000">
                <a:off x="6924969" y="2148888"/>
                <a:ext cx="1352858" cy="314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400">
                    <a:latin typeface="Arial Black" pitchFamily="34" charset="0"/>
                  </a:rPr>
                  <a:t>GRAVEDAD</a:t>
                </a:r>
              </a:p>
            </p:txBody>
          </p:sp>
        </p:grpSp>
      </p:grpSp>
      <p:pic>
        <p:nvPicPr>
          <p:cNvPr id="2" name="Picture 2" descr="Burningsh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857232"/>
            <a:ext cx="4114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6 Grupo"/>
          <p:cNvGrpSpPr>
            <a:grpSpLocks/>
          </p:cNvGrpSpPr>
          <p:nvPr/>
        </p:nvGrpSpPr>
        <p:grpSpPr bwMode="auto">
          <a:xfrm>
            <a:off x="-34925" y="5143500"/>
            <a:ext cx="9178925" cy="1285875"/>
            <a:chOff x="-34925" y="5143512"/>
            <a:chExt cx="9178925" cy="1285863"/>
          </a:xfrm>
        </p:grpSpPr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-34925" y="5143512"/>
              <a:ext cx="917892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700" b="1" dirty="0" smtClean="0">
                  <a:solidFill>
                    <a:schemeClr val="bg1"/>
                  </a:solidFill>
                </a:rPr>
                <a:t>Y así continúan con la fusión generando más elementos...</a:t>
              </a:r>
              <a:endParaRPr lang="es-E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4925" y="5927725"/>
              <a:ext cx="3520516" cy="46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</a:rPr>
                <a:t>cuando se acaba la fusión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3733800" y="59436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876800" y="5918200"/>
              <a:ext cx="3948517" cy="46166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la estrella explota (Supernova)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14282" y="1500174"/>
            <a:ext cx="8729911" cy="3786214"/>
            <a:chOff x="285721" y="500042"/>
            <a:chExt cx="8729911" cy="3786214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285721" y="500042"/>
              <a:ext cx="5143536" cy="3786214"/>
              <a:chOff x="816" y="432"/>
              <a:chExt cx="4320" cy="3037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816" y="432"/>
                <a:ext cx="4320" cy="3037"/>
                <a:chOff x="816" y="432"/>
                <a:chExt cx="4320" cy="3037"/>
              </a:xfrm>
            </p:grpSpPr>
            <p:pic>
              <p:nvPicPr>
                <p:cNvPr id="5" name="Picture 3" descr="PeriodicTabl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4320" cy="3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Rectangle 4"/>
                <p:cNvSpPr>
                  <a:spLocks noChangeArrowheads="1"/>
                </p:cNvSpPr>
                <p:nvPr/>
              </p:nvSpPr>
              <p:spPr bwMode="auto">
                <a:xfrm>
                  <a:off x="1584" y="528"/>
                  <a:ext cx="1841" cy="816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" name="Rectangle 5"/>
                <p:cNvSpPr>
                  <a:spLocks noChangeArrowheads="1"/>
                </p:cNvSpPr>
                <p:nvPr/>
              </p:nvSpPr>
              <p:spPr bwMode="auto">
                <a:xfrm>
                  <a:off x="3456" y="2448"/>
                  <a:ext cx="1584" cy="240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1766" y="690"/>
                <a:ext cx="17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0000"/>
                    </a:solidFill>
                  </a:rPr>
                  <a:t>Tabla Periódica</a:t>
                </a:r>
                <a:endParaRPr lang="es-ES" sz="20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8 Cerrar llave"/>
            <p:cNvSpPr/>
            <p:nvPr/>
          </p:nvSpPr>
          <p:spPr>
            <a:xfrm>
              <a:off x="5572132" y="1785926"/>
              <a:ext cx="357190" cy="157163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072198" y="1857364"/>
              <a:ext cx="2943434" cy="14465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200" dirty="0" smtClean="0">
                  <a:solidFill>
                    <a:schemeClr val="bg1"/>
                  </a:solidFill>
                </a:rPr>
                <a:t>Gran parte de los </a:t>
              </a:r>
            </a:p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e</a:t>
              </a:r>
              <a:r>
                <a:rPr lang="es-ES" sz="2200" dirty="0" smtClean="0">
                  <a:solidFill>
                    <a:schemeClr val="bg1"/>
                  </a:solidFill>
                </a:rPr>
                <a:t>lementos más pesados</a:t>
              </a:r>
            </a:p>
            <a:p>
              <a:pPr algn="ctr"/>
              <a:r>
                <a:rPr lang="es-ES" sz="2200" dirty="0" smtClean="0">
                  <a:solidFill>
                    <a:schemeClr val="bg1"/>
                  </a:solidFill>
                </a:rPr>
                <a:t>se sintetizan durante la </a:t>
              </a:r>
            </a:p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e</a:t>
              </a:r>
              <a:r>
                <a:rPr lang="es-ES" sz="2200" dirty="0" smtClean="0">
                  <a:solidFill>
                    <a:schemeClr val="bg1"/>
                  </a:solidFill>
                </a:rPr>
                <a:t>xplosión de Supernova</a:t>
              </a:r>
              <a:endParaRPr lang="es-ES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4snr_l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4725144"/>
            <a:ext cx="2780928" cy="185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52400"/>
            <a:ext cx="7346950" cy="946150"/>
            <a:chOff x="1305" y="3614"/>
            <a:chExt cx="4628" cy="596"/>
          </a:xfrm>
        </p:grpSpPr>
        <p:sp>
          <p:nvSpPr>
            <p:cNvPr id="24585" name="AutoShape 3"/>
            <p:cNvSpPr>
              <a:spLocks noChangeArrowheads="1"/>
            </p:cNvSpPr>
            <p:nvPr/>
          </p:nvSpPr>
          <p:spPr bwMode="auto">
            <a:xfrm>
              <a:off x="1305" y="367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86" name="Text Box 4"/>
            <p:cNvSpPr txBox="1">
              <a:spLocks noChangeArrowheads="1"/>
            </p:cNvSpPr>
            <p:nvPr/>
          </p:nvSpPr>
          <p:spPr bwMode="auto">
            <a:xfrm>
              <a:off x="2064" y="3614"/>
              <a:ext cx="386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smtClean="0">
                  <a:solidFill>
                    <a:schemeClr val="bg1"/>
                  </a:solidFill>
                </a:rPr>
                <a:t>Todo lo que conocemos se generó en una </a:t>
              </a:r>
            </a:p>
            <a:p>
              <a:r>
                <a:rPr lang="es-ES" sz="2800" smtClean="0">
                  <a:solidFill>
                    <a:schemeClr val="bg1"/>
                  </a:solidFill>
                </a:rPr>
                <a:t>estrella</a:t>
              </a:r>
              <a:endParaRPr lang="es-ES" sz="2800">
                <a:solidFill>
                  <a:schemeClr val="bg1"/>
                </a:solidFill>
              </a:endParaRPr>
            </a:p>
          </p:txBody>
        </p:sp>
      </p:grp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11163" y="1295400"/>
            <a:ext cx="8386762" cy="1019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Cualquier átomo de nuestro cuerpo alguna vez estuvo</a:t>
            </a:r>
          </a:p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dentro de una estrella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266950" y="3946525"/>
            <a:ext cx="406393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el calcio (Ca) de nuestros huesos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114800" y="2552697"/>
            <a:ext cx="200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u="sng" dirty="0" smtClean="0">
                <a:solidFill>
                  <a:schemeClr val="bg1"/>
                </a:solidFill>
              </a:rPr>
              <a:t>Por ejemplo</a:t>
            </a:r>
            <a:r>
              <a:rPr lang="es-ES" sz="2800" dirty="0" smtClean="0">
                <a:solidFill>
                  <a:schemeClr val="bg1"/>
                </a:solidFill>
              </a:rPr>
              <a:t>: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428992" y="5257800"/>
            <a:ext cx="386355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el hierro (Fe) de nuestra sangre</a:t>
            </a:r>
            <a:endParaRPr lang="es-ES" sz="2300" dirty="0">
              <a:solidFill>
                <a:schemeClr val="bg1"/>
              </a:solidFill>
            </a:endParaRPr>
          </a:p>
        </p:txBody>
      </p:sp>
      <p:pic>
        <p:nvPicPr>
          <p:cNvPr id="24583" name="Picture 9" descr="esquel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895600"/>
            <a:ext cx="20018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circulato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3786188"/>
            <a:ext cx="1655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tardecer-y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857232"/>
            <a:ext cx="5357818" cy="4016402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642910" y="142852"/>
            <a:ext cx="7653057" cy="1381444"/>
            <a:chOff x="642910" y="142852"/>
            <a:chExt cx="7653057" cy="1381444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642910" y="142852"/>
              <a:ext cx="7653057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</a:rPr>
                <a:t>Atmósfera terrestre (en promedio):  2.7 </a:t>
              </a:r>
              <a:r>
                <a:rPr lang="es-ES" sz="2000" dirty="0" smtClean="0">
                  <a:solidFill>
                    <a:schemeClr val="bg1"/>
                  </a:solidFill>
                  <a:sym typeface="Symbol"/>
                </a:rPr>
                <a:t></a:t>
              </a:r>
              <a:r>
                <a:rPr lang="es-ES" sz="2000" dirty="0" smtClean="0">
                  <a:solidFill>
                    <a:schemeClr val="bg1"/>
                  </a:solidFill>
                </a:rPr>
                <a:t> 10</a:t>
              </a:r>
              <a:r>
                <a:rPr lang="es-ES" sz="2000" baseline="30000" dirty="0" smtClean="0">
                  <a:solidFill>
                    <a:schemeClr val="bg1"/>
                  </a:solidFill>
                </a:rPr>
                <a:t>19</a:t>
              </a:r>
              <a:r>
                <a:rPr lang="es-ES" sz="2000" dirty="0" smtClean="0">
                  <a:solidFill>
                    <a:schemeClr val="bg1"/>
                  </a:solidFill>
                </a:rPr>
                <a:t>  átomos / moléculas cm</a:t>
              </a:r>
              <a:r>
                <a:rPr lang="es-ES" sz="2000" baseline="30000" dirty="0" smtClean="0">
                  <a:solidFill>
                    <a:schemeClr val="bg1"/>
                  </a:solidFill>
                </a:rPr>
                <a:t>-3</a:t>
              </a:r>
              <a:endParaRPr lang="es-ES" sz="2000" dirty="0">
                <a:solidFill>
                  <a:schemeClr val="bg1"/>
                </a:solidFill>
              </a:endParaRPr>
            </a:p>
          </p:txBody>
        </p:sp>
        <p:sp>
          <p:nvSpPr>
            <p:cNvPr id="4" name="3 Flecha doblada"/>
            <p:cNvSpPr/>
            <p:nvPr/>
          </p:nvSpPr>
          <p:spPr>
            <a:xfrm rot="15679407">
              <a:off x="1111743" y="652775"/>
              <a:ext cx="893880" cy="849161"/>
            </a:xfrm>
            <a:prstGeom prst="ben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" name="4 Flecha doblada"/>
          <p:cNvSpPr/>
          <p:nvPr/>
        </p:nvSpPr>
        <p:spPr>
          <a:xfrm rot="9621336">
            <a:off x="4530466" y="4640571"/>
            <a:ext cx="691453" cy="722608"/>
          </a:xfrm>
          <a:prstGeom prst="bentArrow">
            <a:avLst>
              <a:gd name="adj1" fmla="val 25000"/>
              <a:gd name="adj2" fmla="val 22059"/>
              <a:gd name="adj3" fmla="val 25000"/>
              <a:gd name="adj4" fmla="val 437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2910" y="5143512"/>
            <a:ext cx="383951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Agua:  3.34 </a:t>
            </a:r>
            <a:r>
              <a:rPr lang="es-ES" sz="20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s-ES" sz="2000" dirty="0" smtClean="0">
                <a:solidFill>
                  <a:schemeClr val="bg1"/>
                </a:solidFill>
              </a:rPr>
              <a:t> 10</a:t>
            </a:r>
            <a:r>
              <a:rPr lang="es-ES" sz="2000" baseline="30000" dirty="0" smtClean="0">
                <a:solidFill>
                  <a:schemeClr val="bg1"/>
                </a:solidFill>
              </a:rPr>
              <a:t>22</a:t>
            </a:r>
            <a:r>
              <a:rPr lang="es-ES" sz="2000" dirty="0" smtClean="0">
                <a:solidFill>
                  <a:schemeClr val="bg1"/>
                </a:solidFill>
              </a:rPr>
              <a:t>  moléculas cm</a:t>
            </a:r>
            <a:r>
              <a:rPr lang="es-ES" sz="2000" baseline="30000" dirty="0" smtClean="0">
                <a:solidFill>
                  <a:schemeClr val="bg1"/>
                </a:solidFill>
              </a:rPr>
              <a:t>-3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785786" y="6143644"/>
            <a:ext cx="571504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428728" y="6072206"/>
            <a:ext cx="2085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Altas densidades</a:t>
            </a:r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571868" y="6143644"/>
            <a:ext cx="571504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286248" y="6072206"/>
            <a:ext cx="3393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muchas reacciones químicas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43426" y="214290"/>
            <a:ext cx="391485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Reacciones químicas características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en nuestro planeta:</a:t>
            </a:r>
            <a:endParaRPr lang="es-ES" sz="2000" dirty="0">
              <a:solidFill>
                <a:schemeClr val="bg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86446" y="1142984"/>
            <a:ext cx="2587171" cy="1714512"/>
            <a:chOff x="3500430" y="1571612"/>
            <a:chExt cx="2587171" cy="1714512"/>
          </a:xfrm>
        </p:grpSpPr>
        <p:grpSp>
          <p:nvGrpSpPr>
            <p:cNvPr id="6" name="5 Grupo"/>
            <p:cNvGrpSpPr/>
            <p:nvPr/>
          </p:nvGrpSpPr>
          <p:grpSpPr>
            <a:xfrm>
              <a:off x="3643306" y="1571612"/>
              <a:ext cx="2000264" cy="400110"/>
              <a:chOff x="3286116" y="1600130"/>
              <a:chExt cx="2000264" cy="400110"/>
            </a:xfrm>
          </p:grpSpPr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3286116" y="1600130"/>
                <a:ext cx="800476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A + B</a:t>
                </a:r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4744244" y="1600130"/>
                <a:ext cx="542136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AB</a:t>
                </a:r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4 Flecha derecha"/>
              <p:cNvSpPr/>
              <p:nvPr/>
            </p:nvSpPr>
            <p:spPr>
              <a:xfrm>
                <a:off x="4214810" y="1714488"/>
                <a:ext cx="428628" cy="285752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3857620" y="2214554"/>
              <a:ext cx="2044290" cy="400110"/>
              <a:chOff x="3500430" y="1600130"/>
              <a:chExt cx="2044290" cy="400110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500430" y="1600130"/>
                <a:ext cx="592085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A B</a:t>
                </a:r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4744244" y="1600130"/>
                <a:ext cx="800476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A + B</a:t>
                </a:r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9 Flecha derecha"/>
              <p:cNvSpPr/>
              <p:nvPr/>
            </p:nvSpPr>
            <p:spPr>
              <a:xfrm>
                <a:off x="4214810" y="1714488"/>
                <a:ext cx="428628" cy="285752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500430" y="2886014"/>
              <a:ext cx="2587171" cy="400110"/>
              <a:chOff x="3143240" y="1600130"/>
              <a:chExt cx="2587171" cy="400110"/>
            </a:xfrm>
          </p:grpSpPr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3143240" y="1600130"/>
                <a:ext cx="971997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C + AB</a:t>
                </a:r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4744244" y="1600130"/>
                <a:ext cx="986167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AC + B</a:t>
                </a:r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13 Flecha derecha"/>
              <p:cNvSpPr/>
              <p:nvPr/>
            </p:nvSpPr>
            <p:spPr>
              <a:xfrm>
                <a:off x="4214810" y="1714488"/>
                <a:ext cx="428628" cy="285752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15074" y="3071810"/>
            <a:ext cx="188224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(química neutra)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7" name="16 Imagen" descr="00074856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311233"/>
            <a:ext cx="4572000" cy="5975287"/>
          </a:xfrm>
          <a:prstGeom prst="rect">
            <a:avLst/>
          </a:prstGeom>
        </p:spPr>
      </p:pic>
      <p:pic>
        <p:nvPicPr>
          <p:cNvPr id="18" name="17 Imagen" descr="materiaenergia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14752"/>
            <a:ext cx="3697296" cy="215596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6786578" y="585789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Cloruro de Hidrógeno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14876" y="6357958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Su solución acuosa forma el Ácido clorhídrico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orion_se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857232"/>
            <a:ext cx="4833950" cy="3625463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642910" y="142852"/>
            <a:ext cx="3400290" cy="1381444"/>
            <a:chOff x="642910" y="142852"/>
            <a:chExt cx="3400290" cy="1381444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642910" y="142852"/>
              <a:ext cx="3400290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</a:rPr>
                <a:t>MIE (en promedio):  1 H</a:t>
              </a:r>
              <a:r>
                <a:rPr lang="es-ES" sz="20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s-ES" sz="2000" dirty="0" smtClean="0">
                  <a:solidFill>
                    <a:schemeClr val="bg1"/>
                  </a:solidFill>
                </a:rPr>
                <a:t> cm</a:t>
              </a:r>
              <a:r>
                <a:rPr lang="es-ES" sz="2000" baseline="30000" dirty="0" smtClean="0">
                  <a:solidFill>
                    <a:schemeClr val="bg1"/>
                  </a:solidFill>
                </a:rPr>
                <a:t>-3</a:t>
              </a:r>
              <a:endParaRPr lang="es-ES" sz="2000" dirty="0">
                <a:solidFill>
                  <a:schemeClr val="bg1"/>
                </a:solidFill>
              </a:endParaRPr>
            </a:p>
          </p:txBody>
        </p:sp>
        <p:sp>
          <p:nvSpPr>
            <p:cNvPr id="5" name="4 Flecha doblada"/>
            <p:cNvSpPr/>
            <p:nvPr/>
          </p:nvSpPr>
          <p:spPr>
            <a:xfrm rot="15679407">
              <a:off x="1897562" y="652775"/>
              <a:ext cx="893880" cy="849161"/>
            </a:xfrm>
            <a:prstGeom prst="ben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65704" y="5143512"/>
            <a:ext cx="8006824" cy="1107996"/>
            <a:chOff x="214282" y="5143512"/>
            <a:chExt cx="8006824" cy="1107996"/>
          </a:xfrm>
        </p:grpSpPr>
        <p:sp>
          <p:nvSpPr>
            <p:cNvPr id="8" name="7 CuadroTexto"/>
            <p:cNvSpPr txBox="1"/>
            <p:nvPr/>
          </p:nvSpPr>
          <p:spPr>
            <a:xfrm>
              <a:off x="3714744" y="5143512"/>
              <a:ext cx="45063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dirty="0" smtClean="0">
                  <a:solidFill>
                    <a:schemeClr val="bg1"/>
                  </a:solidFill>
                </a:rPr>
                <a:t>Sin embargo se da una química muy </a:t>
              </a:r>
            </a:p>
            <a:p>
              <a:r>
                <a:rPr lang="es-ES" sz="2200" dirty="0" smtClean="0">
                  <a:solidFill>
                    <a:schemeClr val="bg1"/>
                  </a:solidFill>
                </a:rPr>
                <a:t>compleja con la existencia de muchas </a:t>
              </a:r>
            </a:p>
            <a:p>
              <a:r>
                <a:rPr lang="es-ES" sz="2200" dirty="0" smtClean="0">
                  <a:solidFill>
                    <a:schemeClr val="bg1"/>
                  </a:solidFill>
                </a:rPr>
                <a:t>moléculas orgánicas.</a:t>
              </a:r>
              <a:endParaRPr lang="es-ES" sz="22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214282" y="5143512"/>
              <a:ext cx="3357586" cy="430887"/>
              <a:chOff x="785786" y="6072206"/>
              <a:chExt cx="3357586" cy="430887"/>
            </a:xfrm>
          </p:grpSpPr>
          <p:sp>
            <p:nvSpPr>
              <p:cNvPr id="9" name="8 Flecha derecha"/>
              <p:cNvSpPr/>
              <p:nvPr/>
            </p:nvSpPr>
            <p:spPr>
              <a:xfrm>
                <a:off x="785786" y="6143644"/>
                <a:ext cx="571504" cy="357190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428728" y="6072206"/>
                <a:ext cx="21162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solidFill>
                      <a:schemeClr val="bg1"/>
                    </a:solidFill>
                  </a:rPr>
                  <a:t>Bajas densidades</a:t>
                </a:r>
                <a:endParaRPr lang="es-E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10 Flecha derecha"/>
              <p:cNvSpPr/>
              <p:nvPr/>
            </p:nvSpPr>
            <p:spPr>
              <a:xfrm>
                <a:off x="3571868" y="6143644"/>
                <a:ext cx="571504" cy="357190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RATULA"/>
          <p:cNvPicPr>
            <a:picLocks noChangeAspect="1" noChangeArrowheads="1"/>
          </p:cNvPicPr>
          <p:nvPr/>
        </p:nvPicPr>
        <p:blipFill>
          <a:blip r:embed="rId2" cstate="print">
            <a:lum bright="-4000" contrast="-8000"/>
          </a:blip>
          <a:srcRect/>
          <a:stretch>
            <a:fillRect/>
          </a:stretch>
        </p:blipFill>
        <p:spPr bwMode="auto">
          <a:xfrm>
            <a:off x="281928" y="642918"/>
            <a:ext cx="48615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cicloQuim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57166"/>
            <a:ext cx="3517900" cy="36068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85786" y="4714884"/>
            <a:ext cx="7417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</a:rPr>
              <a:t>¿Qué tipo de reacciones químicas se producen en tan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</a:rPr>
              <a:t>bajas densidades y son capaces de formar moléculas complejas?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31290" y="538443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Abundante en el MIE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786446" y="571480"/>
            <a:ext cx="92869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f_luzEnelCamino.jpg"/>
          <p:cNvPicPr>
            <a:picLocks noChangeAspect="1"/>
          </p:cNvPicPr>
          <p:nvPr/>
        </p:nvPicPr>
        <p:blipFill>
          <a:blip r:embed="rId2" cstate="print">
            <a:lum bright="18000" contrast="17000"/>
          </a:blip>
          <a:stretch>
            <a:fillRect/>
          </a:stretch>
        </p:blipFill>
        <p:spPr>
          <a:xfrm rot="5400000">
            <a:off x="7000884" y="0"/>
            <a:ext cx="2143116" cy="214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072330" y="157161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Radiación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143372" y="2643182"/>
            <a:ext cx="92869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143504" y="2428868"/>
            <a:ext cx="4001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La fotoionización produce iones</a:t>
            </a:r>
          </a:p>
          <a:p>
            <a:r>
              <a:rPr lang="es-ES" sz="2200" dirty="0" smtClean="0">
                <a:solidFill>
                  <a:schemeClr val="bg1"/>
                </a:solidFill>
              </a:rPr>
              <a:t>(moléculas o elementos con carga</a:t>
            </a:r>
          </a:p>
          <a:p>
            <a:r>
              <a:rPr lang="es-ES" sz="2200" dirty="0" smtClean="0">
                <a:solidFill>
                  <a:schemeClr val="bg1"/>
                </a:solidFill>
              </a:rPr>
              <a:t>eléctrica)</a:t>
            </a:r>
            <a:endParaRPr lang="es-ES" sz="2200" dirty="0">
              <a:solidFill>
                <a:schemeClr val="bg1"/>
              </a:solidFill>
            </a:endParaRPr>
          </a:p>
        </p:txBody>
      </p:sp>
      <p:pic>
        <p:nvPicPr>
          <p:cNvPr id="13" name="12 Imagen" descr="photoion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496" y="2030018"/>
            <a:ext cx="2341562" cy="17561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42844" y="4357694"/>
            <a:ext cx="723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Colisiones con rayos cósmicos también pueden ionizar…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2500298" y="5643578"/>
            <a:ext cx="4357718" cy="461665"/>
            <a:chOff x="1578136" y="6000768"/>
            <a:chExt cx="4357718" cy="461665"/>
          </a:xfrm>
        </p:grpSpPr>
        <p:sp>
          <p:nvSpPr>
            <p:cNvPr id="15" name="14 Flecha derecha"/>
            <p:cNvSpPr/>
            <p:nvPr/>
          </p:nvSpPr>
          <p:spPr>
            <a:xfrm>
              <a:off x="1578136" y="6000768"/>
              <a:ext cx="779286" cy="428628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500298" y="6000768"/>
              <a:ext cx="3435556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Reacciones ion - molécula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42844" y="1272589"/>
            <a:ext cx="6965368" cy="5394449"/>
            <a:chOff x="357158" y="772523"/>
            <a:chExt cx="6965368" cy="5394449"/>
          </a:xfrm>
        </p:grpSpPr>
        <p:sp>
          <p:nvSpPr>
            <p:cNvPr id="5" name="4 CuadroTexto"/>
            <p:cNvSpPr txBox="1"/>
            <p:nvPr/>
          </p:nvSpPr>
          <p:spPr>
            <a:xfrm>
              <a:off x="1176799" y="772523"/>
              <a:ext cx="3038011" cy="584775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3200" u="sng" dirty="0" smtClean="0">
                  <a:solidFill>
                    <a:schemeClr val="bg1"/>
                  </a:solidFill>
                </a:rPr>
                <a:t>Resumen Clase 1</a:t>
              </a:r>
              <a:endParaRPr lang="es-ES" sz="3200" u="sng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7 Grupo"/>
            <p:cNvGrpSpPr/>
            <p:nvPr/>
          </p:nvGrpSpPr>
          <p:grpSpPr>
            <a:xfrm>
              <a:off x="357158" y="2023252"/>
              <a:ext cx="6965368" cy="4143720"/>
              <a:chOff x="357158" y="2260578"/>
              <a:chExt cx="6965368" cy="4143720"/>
            </a:xfrm>
          </p:grpSpPr>
          <p:sp>
            <p:nvSpPr>
              <p:cNvPr id="7" name="6 CuadroTexto"/>
              <p:cNvSpPr txBox="1"/>
              <p:nvPr/>
            </p:nvSpPr>
            <p:spPr>
              <a:xfrm>
                <a:off x="357158" y="2260578"/>
                <a:ext cx="3946914" cy="47705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El MIE no es un medio vacío</a:t>
                </a:r>
                <a:endParaRPr lang="es-ES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3 CuadroTexto"/>
              <p:cNvSpPr txBox="1"/>
              <p:nvPr/>
            </p:nvSpPr>
            <p:spPr>
              <a:xfrm>
                <a:off x="357158" y="3023384"/>
                <a:ext cx="6017994" cy="47705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El MIE es un medio de muy alta complejidad</a:t>
                </a:r>
                <a:endParaRPr lang="es-ES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4 CuadroTexto"/>
              <p:cNvSpPr txBox="1"/>
              <p:nvPr/>
            </p:nvSpPr>
            <p:spPr>
              <a:xfrm>
                <a:off x="357158" y="3760776"/>
                <a:ext cx="5546711" cy="47705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Nosotros estamos inmersos en este medio</a:t>
                </a:r>
                <a:endParaRPr lang="es-ES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5 CuadroTexto"/>
              <p:cNvSpPr txBox="1"/>
              <p:nvPr/>
            </p:nvSpPr>
            <p:spPr>
              <a:xfrm>
                <a:off x="572185" y="4462404"/>
                <a:ext cx="6662401" cy="861774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El estudio del MIE es el paso intermedio entre las </a:t>
                </a:r>
              </a:p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escalas estelares y las galácticas</a:t>
                </a:r>
                <a:endParaRPr lang="es-ES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6 CuadroTexto"/>
              <p:cNvSpPr txBox="1"/>
              <p:nvPr/>
            </p:nvSpPr>
            <p:spPr>
              <a:xfrm>
                <a:off x="357158" y="5542524"/>
                <a:ext cx="6965368" cy="86177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En el MIE se encuentra todo el material para formar </a:t>
                </a:r>
              </a:p>
              <a:p>
                <a:r>
                  <a:rPr lang="es-ES" sz="2500" dirty="0" smtClean="0">
                    <a:solidFill>
                      <a:schemeClr val="bg1"/>
                    </a:solidFill>
                  </a:rPr>
                  <a:t>estrellas, planetas y vida</a:t>
                </a:r>
                <a:endParaRPr lang="es-ES" sz="25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2" name="11 Imagen" descr="carina07_hst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0"/>
            <a:ext cx="4607721" cy="3071814"/>
          </a:xfrm>
          <a:prstGeom prst="rect">
            <a:avLst/>
          </a:prstGeom>
        </p:spPr>
      </p:pic>
      <p:pic>
        <p:nvPicPr>
          <p:cNvPr id="13" name="12 Imagen" descr="galax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653136"/>
            <a:ext cx="1413674" cy="1008112"/>
          </a:xfrm>
          <a:prstGeom prst="rect">
            <a:avLst/>
          </a:prstGeom>
        </p:spPr>
      </p:pic>
      <p:sp>
        <p:nvSpPr>
          <p:cNvPr id="14" name="13 Flecha abajo"/>
          <p:cNvSpPr/>
          <p:nvPr/>
        </p:nvSpPr>
        <p:spPr>
          <a:xfrm>
            <a:off x="8028384" y="4437112"/>
            <a:ext cx="288032" cy="69037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0034" y="4714884"/>
            <a:ext cx="8170863" cy="847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</a:rPr>
              <a:t>Luego los iones, a través de su carga eléctrica, pueden fácilmente</a:t>
            </a:r>
          </a:p>
          <a:p>
            <a:pPr algn="ctr"/>
            <a:r>
              <a:rPr lang="pt-BR" sz="2400">
                <a:solidFill>
                  <a:schemeClr val="bg1"/>
                </a:solidFill>
              </a:rPr>
              <a:t>intervenir en cadenas muy grandes de reacciones.</a:t>
            </a:r>
            <a:endParaRPr lang="es-ES" sz="2400">
              <a:solidFill>
                <a:schemeClr val="bg1"/>
              </a:solidFill>
            </a:endParaRPr>
          </a:p>
        </p:txBody>
      </p:sp>
      <p:grpSp>
        <p:nvGrpSpPr>
          <p:cNvPr id="82" name="81 Grupo"/>
          <p:cNvGrpSpPr/>
          <p:nvPr/>
        </p:nvGrpSpPr>
        <p:grpSpPr>
          <a:xfrm>
            <a:off x="714348" y="1500174"/>
            <a:ext cx="7103974" cy="661988"/>
            <a:chOff x="287417" y="2312969"/>
            <a:chExt cx="7103974" cy="661988"/>
          </a:xfrm>
        </p:grpSpPr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287417" y="2428868"/>
              <a:ext cx="24986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dirty="0" smtClean="0">
                  <a:solidFill>
                    <a:schemeClr val="bg1"/>
                  </a:solidFill>
                  <a:sym typeface="Wingdings" pitchFamily="2" charset="2"/>
                </a:rPr>
                <a:t>C </a:t>
              </a:r>
              <a:r>
                <a:rPr lang="pt-BR" sz="2400" dirty="0">
                  <a:solidFill>
                    <a:schemeClr val="bg1"/>
                  </a:solidFill>
                  <a:sym typeface="Wingdings" pitchFamily="2" charset="2"/>
                </a:rPr>
                <a:t>+ UV  C</a:t>
              </a:r>
              <a:r>
                <a:rPr lang="pt-BR" sz="2400" baseline="30000" dirty="0">
                  <a:solidFill>
                    <a:schemeClr val="bg1"/>
                  </a:solidFill>
                  <a:sym typeface="Wingdings" pitchFamily="2" charset="2"/>
                </a:rPr>
                <a:t>+</a:t>
              </a:r>
              <a:r>
                <a:rPr lang="pt-BR" sz="2400" dirty="0">
                  <a:solidFill>
                    <a:schemeClr val="bg1"/>
                  </a:solidFill>
                  <a:sym typeface="Wingdings" pitchFamily="2" charset="2"/>
                </a:rPr>
                <a:t> + </a:t>
              </a:r>
              <a:r>
                <a:rPr lang="pt-BR" sz="2400" dirty="0" smtClean="0">
                  <a:solidFill>
                    <a:schemeClr val="bg1"/>
                  </a:solidFill>
                  <a:sym typeface="Wingdings" pitchFamily="2" charset="2"/>
                </a:rPr>
                <a:t>e-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Group 54"/>
            <p:cNvGrpSpPr>
              <a:grpSpLocks/>
            </p:cNvGrpSpPr>
            <p:nvPr/>
          </p:nvGrpSpPr>
          <p:grpSpPr bwMode="auto">
            <a:xfrm>
              <a:off x="3143240" y="2312969"/>
              <a:ext cx="1512888" cy="661988"/>
              <a:chOff x="2154" y="1888"/>
              <a:chExt cx="953" cy="417"/>
            </a:xfrm>
          </p:grpSpPr>
          <p:sp>
            <p:nvSpPr>
              <p:cNvPr id="60" name="AutoShape 40"/>
              <p:cNvSpPr>
                <a:spLocks noChangeArrowheads="1"/>
              </p:cNvSpPr>
              <p:nvPr/>
            </p:nvSpPr>
            <p:spPr bwMode="auto">
              <a:xfrm rot="-2744072">
                <a:off x="2131" y="1911"/>
                <a:ext cx="417" cy="372"/>
              </a:xfrm>
              <a:prstGeom prst="lightningBol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auto">
              <a:xfrm>
                <a:off x="2744" y="1888"/>
                <a:ext cx="363" cy="34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AutoShape 42"/>
            <p:cNvSpPr>
              <a:spLocks noChangeArrowheads="1"/>
            </p:cNvSpPr>
            <p:nvPr/>
          </p:nvSpPr>
          <p:spPr bwMode="auto">
            <a:xfrm>
              <a:off x="5087928" y="2417744"/>
              <a:ext cx="576263" cy="341313"/>
            </a:xfrm>
            <a:prstGeom prst="rightArrow">
              <a:avLst>
                <a:gd name="adj1" fmla="val 50000"/>
                <a:gd name="adj2" fmla="val 4220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grpSp>
          <p:nvGrpSpPr>
            <p:cNvPr id="63" name="Group 52"/>
            <p:cNvGrpSpPr>
              <a:grpSpLocks/>
            </p:cNvGrpSpPr>
            <p:nvPr/>
          </p:nvGrpSpPr>
          <p:grpSpPr bwMode="auto">
            <a:xfrm>
              <a:off x="6167428" y="2416158"/>
              <a:ext cx="1223963" cy="363538"/>
              <a:chOff x="4059" y="1931"/>
              <a:chExt cx="771" cy="229"/>
            </a:xfrm>
          </p:grpSpPr>
          <p:grpSp>
            <p:nvGrpSpPr>
              <p:cNvPr id="64" name="Group 48"/>
              <p:cNvGrpSpPr>
                <a:grpSpLocks/>
              </p:cNvGrpSpPr>
              <p:nvPr/>
            </p:nvGrpSpPr>
            <p:grpSpPr bwMode="auto">
              <a:xfrm>
                <a:off x="4059" y="1979"/>
                <a:ext cx="182" cy="181"/>
                <a:chOff x="4059" y="1979"/>
                <a:chExt cx="182" cy="181"/>
              </a:xfrm>
            </p:grpSpPr>
            <p:sp>
              <p:nvSpPr>
                <p:cNvPr id="68" name="Line 46"/>
                <p:cNvSpPr>
                  <a:spLocks noChangeShapeType="1"/>
                </p:cNvSpPr>
                <p:nvPr/>
              </p:nvSpPr>
              <p:spPr bwMode="auto">
                <a:xfrm>
                  <a:off x="4150" y="1979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Line 47"/>
                <p:cNvSpPr>
                  <a:spLocks noChangeShapeType="1"/>
                </p:cNvSpPr>
                <p:nvPr/>
              </p:nvSpPr>
              <p:spPr bwMode="auto">
                <a:xfrm>
                  <a:off x="4059" y="2069"/>
                  <a:ext cx="1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 flipV="1">
                <a:off x="4422" y="1979"/>
                <a:ext cx="272" cy="4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50"/>
              <p:cNvSpPr>
                <a:spLocks noChangeArrowheads="1"/>
              </p:cNvSpPr>
              <p:nvPr/>
            </p:nvSpPr>
            <p:spPr bwMode="auto">
              <a:xfrm>
                <a:off x="4740" y="1931"/>
                <a:ext cx="90" cy="7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3" name="82 Grupo"/>
          <p:cNvGrpSpPr/>
          <p:nvPr/>
        </p:nvGrpSpPr>
        <p:grpSpPr>
          <a:xfrm>
            <a:off x="214282" y="2714620"/>
            <a:ext cx="8543950" cy="946151"/>
            <a:chOff x="-32" y="734995"/>
            <a:chExt cx="8543950" cy="946151"/>
          </a:xfrm>
        </p:grpSpPr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4722803" y="1052494"/>
              <a:ext cx="866775" cy="338138"/>
              <a:chOff x="3240" y="1344"/>
              <a:chExt cx="546" cy="213"/>
            </a:xfrm>
          </p:grpSpPr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3560" y="1344"/>
                <a:ext cx="226" cy="2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Line 22"/>
              <p:cNvSpPr>
                <a:spLocks noChangeShapeType="1"/>
              </p:cNvSpPr>
              <p:nvPr/>
            </p:nvSpPr>
            <p:spPr bwMode="auto">
              <a:xfrm>
                <a:off x="3424" y="1434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3240" y="1344"/>
                <a:ext cx="226" cy="2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3719503" y="806433"/>
              <a:ext cx="215900" cy="19367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4006841" y="979469"/>
              <a:ext cx="576263" cy="215900"/>
            </a:xfrm>
            <a:prstGeom prst="lin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6929430" y="734995"/>
              <a:ext cx="1614488" cy="946151"/>
              <a:chOff x="4494" y="1157"/>
              <a:chExt cx="1017" cy="596"/>
            </a:xfrm>
          </p:grpSpPr>
          <p:sp>
            <p:nvSpPr>
              <p:cNvPr id="49" name="Line 31"/>
              <p:cNvSpPr>
                <a:spLocks noChangeShapeType="1"/>
              </p:cNvSpPr>
              <p:nvPr/>
            </p:nvSpPr>
            <p:spPr bwMode="auto">
              <a:xfrm>
                <a:off x="4584" y="115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>
                <a:off x="4494" y="124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33"/>
              <p:cNvSpPr>
                <a:spLocks noChangeArrowheads="1"/>
              </p:cNvSpPr>
              <p:nvPr/>
            </p:nvSpPr>
            <p:spPr bwMode="auto">
              <a:xfrm>
                <a:off x="5330" y="1221"/>
                <a:ext cx="90" cy="7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Line 34"/>
              <p:cNvSpPr>
                <a:spLocks noChangeShapeType="1"/>
              </p:cNvSpPr>
              <p:nvPr/>
            </p:nvSpPr>
            <p:spPr bwMode="auto">
              <a:xfrm flipV="1">
                <a:off x="5057" y="1312"/>
                <a:ext cx="227" cy="9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5057" y="1539"/>
                <a:ext cx="272" cy="9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36"/>
              <p:cNvSpPr>
                <a:spLocks noChangeArrowheads="1"/>
              </p:cNvSpPr>
              <p:nvPr/>
            </p:nvSpPr>
            <p:spPr bwMode="auto">
              <a:xfrm>
                <a:off x="5375" y="1631"/>
                <a:ext cx="136" cy="12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AutoShape 39"/>
            <p:cNvSpPr>
              <a:spLocks noChangeArrowheads="1"/>
            </p:cNvSpPr>
            <p:nvPr/>
          </p:nvSpPr>
          <p:spPr bwMode="auto">
            <a:xfrm>
              <a:off x="5880090" y="1049319"/>
              <a:ext cx="576263" cy="341313"/>
            </a:xfrm>
            <a:prstGeom prst="rightArrow">
              <a:avLst>
                <a:gd name="adj1" fmla="val 50000"/>
                <a:gd name="adj2" fmla="val 4220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grpSp>
          <p:nvGrpSpPr>
            <p:cNvPr id="76" name="Group 23"/>
            <p:cNvGrpSpPr>
              <a:grpSpLocks/>
            </p:cNvGrpSpPr>
            <p:nvPr/>
          </p:nvGrpSpPr>
          <p:grpSpPr bwMode="auto">
            <a:xfrm>
              <a:off x="6653219" y="1038199"/>
              <a:ext cx="866775" cy="338138"/>
              <a:chOff x="3240" y="1344"/>
              <a:chExt cx="546" cy="213"/>
            </a:xfrm>
          </p:grpSpPr>
          <p:sp>
            <p:nvSpPr>
              <p:cNvPr id="78" name="Oval 21"/>
              <p:cNvSpPr>
                <a:spLocks noChangeArrowheads="1"/>
              </p:cNvSpPr>
              <p:nvPr/>
            </p:nvSpPr>
            <p:spPr bwMode="auto">
              <a:xfrm>
                <a:off x="3560" y="1344"/>
                <a:ext cx="226" cy="2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>
                <a:off x="3424" y="1434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Oval 20"/>
              <p:cNvSpPr>
                <a:spLocks noChangeArrowheads="1"/>
              </p:cNvSpPr>
              <p:nvPr/>
            </p:nvSpPr>
            <p:spPr bwMode="auto">
              <a:xfrm>
                <a:off x="3240" y="1344"/>
                <a:ext cx="226" cy="2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1" name="80 CuadroTexto"/>
            <p:cNvSpPr txBox="1"/>
            <p:nvPr/>
          </p:nvSpPr>
          <p:spPr>
            <a:xfrm>
              <a:off x="-32" y="895633"/>
              <a:ext cx="3523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solidFill>
                    <a:schemeClr val="bg1"/>
                  </a:solidFill>
                </a:rPr>
                <a:t>H</a:t>
              </a:r>
              <a:r>
                <a:rPr lang="pt-BR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pt-BR" sz="2400" dirty="0" smtClean="0">
                  <a:solidFill>
                    <a:schemeClr val="bg1"/>
                  </a:solidFill>
                </a:rPr>
                <a:t> + RC </a:t>
              </a:r>
              <a:r>
                <a:rPr lang="pt-BR" sz="2400" dirty="0" smtClean="0">
                  <a:solidFill>
                    <a:schemeClr val="bg1"/>
                  </a:solidFill>
                  <a:sym typeface="Wingdings" pitchFamily="2" charset="2"/>
                </a:rPr>
                <a:t> H</a:t>
              </a:r>
              <a:r>
                <a:rPr lang="pt-BR" sz="2400" baseline="-25000" dirty="0" smtClean="0">
                  <a:solidFill>
                    <a:schemeClr val="bg1"/>
                  </a:solidFill>
                  <a:sym typeface="Wingdings" pitchFamily="2" charset="2"/>
                </a:rPr>
                <a:t>2</a:t>
              </a:r>
              <a:r>
                <a:rPr lang="pt-BR" sz="2400" baseline="30000" dirty="0" smtClean="0">
                  <a:solidFill>
                    <a:schemeClr val="bg1"/>
                  </a:solidFill>
                  <a:sym typeface="Wingdings" pitchFamily="2" charset="2"/>
                </a:rPr>
                <a:t>+</a:t>
              </a:r>
              <a:r>
                <a:rPr lang="pt-BR" sz="2400" dirty="0" smtClean="0">
                  <a:solidFill>
                    <a:schemeClr val="bg1"/>
                  </a:solidFill>
                  <a:sym typeface="Wingdings" pitchFamily="2" charset="2"/>
                </a:rPr>
                <a:t> + e- + RC </a:t>
              </a:r>
              <a:endParaRPr lang="es-ES" sz="2400" dirty="0"/>
            </a:p>
          </p:txBody>
        </p:sp>
      </p:grpSp>
      <p:sp>
        <p:nvSpPr>
          <p:cNvPr id="85" name="Oval 45"/>
          <p:cNvSpPr>
            <a:spLocks noChangeArrowheads="1"/>
          </p:cNvSpPr>
          <p:nvPr/>
        </p:nvSpPr>
        <p:spPr bwMode="auto">
          <a:xfrm>
            <a:off x="6424629" y="1517640"/>
            <a:ext cx="576263" cy="5540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+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14348" y="500042"/>
            <a:ext cx="7103971" cy="661988"/>
            <a:chOff x="287417" y="2312969"/>
            <a:chExt cx="7103971" cy="661988"/>
          </a:xfrm>
        </p:grpSpPr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287417" y="2428868"/>
              <a:ext cx="25387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sym typeface="Wingdings" pitchFamily="2" charset="2"/>
                </a:rPr>
                <a:t>C </a:t>
              </a:r>
              <a:r>
                <a:rPr lang="pt-BR" sz="2400" b="1" dirty="0">
                  <a:solidFill>
                    <a:schemeClr val="bg1"/>
                  </a:solidFill>
                  <a:sym typeface="Wingdings" pitchFamily="2" charset="2"/>
                </a:rPr>
                <a:t>+ UV  C</a:t>
              </a:r>
              <a:r>
                <a:rPr lang="pt-BR" sz="2400" b="1" baseline="30000" dirty="0">
                  <a:solidFill>
                    <a:schemeClr val="bg1"/>
                  </a:solidFill>
                  <a:sym typeface="Wingdings" pitchFamily="2" charset="2"/>
                </a:rPr>
                <a:t>+</a:t>
              </a:r>
              <a:r>
                <a:rPr lang="pt-BR" sz="2400" b="1" dirty="0">
                  <a:solidFill>
                    <a:schemeClr val="bg1"/>
                  </a:solidFill>
                  <a:sym typeface="Wingdings" pitchFamily="2" charset="2"/>
                </a:rPr>
                <a:t> + </a:t>
              </a:r>
              <a:r>
                <a:rPr lang="pt-BR" sz="2400" b="1" dirty="0" smtClean="0">
                  <a:solidFill>
                    <a:schemeClr val="bg1"/>
                  </a:solidFill>
                  <a:sym typeface="Wingdings" pitchFamily="2" charset="2"/>
                </a:rPr>
                <a:t>e-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3143240" y="2312969"/>
              <a:ext cx="1512888" cy="661988"/>
              <a:chOff x="2154" y="1888"/>
              <a:chExt cx="953" cy="417"/>
            </a:xfrm>
          </p:grpSpPr>
          <p:sp>
            <p:nvSpPr>
              <p:cNvPr id="13" name="AutoShape 40"/>
              <p:cNvSpPr>
                <a:spLocks noChangeArrowheads="1"/>
              </p:cNvSpPr>
              <p:nvPr/>
            </p:nvSpPr>
            <p:spPr bwMode="auto">
              <a:xfrm rot="-2744072">
                <a:off x="2131" y="1911"/>
                <a:ext cx="417" cy="372"/>
              </a:xfrm>
              <a:prstGeom prst="lightningBol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41"/>
              <p:cNvSpPr>
                <a:spLocks noChangeArrowheads="1"/>
              </p:cNvSpPr>
              <p:nvPr/>
            </p:nvSpPr>
            <p:spPr bwMode="auto">
              <a:xfrm>
                <a:off x="2744" y="1888"/>
                <a:ext cx="363" cy="34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utoShape 42"/>
            <p:cNvSpPr>
              <a:spLocks noChangeArrowheads="1"/>
            </p:cNvSpPr>
            <p:nvPr/>
          </p:nvSpPr>
          <p:spPr bwMode="auto">
            <a:xfrm>
              <a:off x="5087928" y="2417744"/>
              <a:ext cx="576263" cy="341313"/>
            </a:xfrm>
            <a:prstGeom prst="rightArrow">
              <a:avLst>
                <a:gd name="adj1" fmla="val 50000"/>
                <a:gd name="adj2" fmla="val 4220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743688" y="2416164"/>
              <a:ext cx="647700" cy="147638"/>
              <a:chOff x="4422" y="1931"/>
              <a:chExt cx="408" cy="93"/>
            </a:xfrm>
          </p:grpSpPr>
          <p:sp>
            <p:nvSpPr>
              <p:cNvPr id="8" name="Line 49"/>
              <p:cNvSpPr>
                <a:spLocks noChangeShapeType="1"/>
              </p:cNvSpPr>
              <p:nvPr/>
            </p:nvSpPr>
            <p:spPr bwMode="auto">
              <a:xfrm flipV="1">
                <a:off x="4422" y="1979"/>
                <a:ext cx="272" cy="4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Oval 50"/>
              <p:cNvSpPr>
                <a:spLocks noChangeArrowheads="1"/>
              </p:cNvSpPr>
              <p:nvPr/>
            </p:nvSpPr>
            <p:spPr bwMode="auto">
              <a:xfrm>
                <a:off x="4740" y="1931"/>
                <a:ext cx="90" cy="7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14 CuadroTexto"/>
          <p:cNvSpPr txBox="1"/>
          <p:nvPr/>
        </p:nvSpPr>
        <p:spPr>
          <a:xfrm>
            <a:off x="214282" y="1714488"/>
            <a:ext cx="578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El </a:t>
            </a:r>
            <a:r>
              <a:rPr lang="pt-BR" sz="2400" dirty="0" smtClean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pt-BR" sz="2400" baseline="30000" dirty="0" smtClean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es-ES" sz="2400" dirty="0" smtClean="0">
                <a:solidFill>
                  <a:schemeClr val="bg1"/>
                </a:solidFill>
              </a:rPr>
              <a:t> se encuentra con alguna especie neutra: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7" name="Oval 45"/>
          <p:cNvSpPr>
            <a:spLocks noChangeArrowheads="1"/>
          </p:cNvSpPr>
          <p:nvPr/>
        </p:nvSpPr>
        <p:spPr bwMode="auto">
          <a:xfrm>
            <a:off x="6353191" y="500042"/>
            <a:ext cx="576263" cy="5540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+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6" name="Oval 45"/>
          <p:cNvSpPr>
            <a:spLocks noChangeArrowheads="1"/>
          </p:cNvSpPr>
          <p:nvPr/>
        </p:nvSpPr>
        <p:spPr bwMode="auto">
          <a:xfrm>
            <a:off x="2138349" y="3500438"/>
            <a:ext cx="576263" cy="5540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+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3000364" y="3286124"/>
            <a:ext cx="714380" cy="78581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3000364" y="2285992"/>
            <a:ext cx="4929222" cy="3786214"/>
            <a:chOff x="2643174" y="2643182"/>
            <a:chExt cx="4929222" cy="3786214"/>
          </a:xfrm>
        </p:grpSpPr>
        <p:cxnSp>
          <p:nvCxnSpPr>
            <p:cNvPr id="20" name="19 Conector recto"/>
            <p:cNvCxnSpPr/>
            <p:nvPr/>
          </p:nvCxnSpPr>
          <p:spPr>
            <a:xfrm flipV="1">
              <a:off x="2643174" y="2643184"/>
              <a:ext cx="2571768" cy="135732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643174" y="4000504"/>
              <a:ext cx="2571768" cy="189310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29 Grupo"/>
            <p:cNvGrpSpPr/>
            <p:nvPr/>
          </p:nvGrpSpPr>
          <p:grpSpPr>
            <a:xfrm>
              <a:off x="5072066" y="2643182"/>
              <a:ext cx="2500330" cy="3786214"/>
              <a:chOff x="5786446" y="2285992"/>
              <a:chExt cx="2500330" cy="3786214"/>
            </a:xfrm>
          </p:grpSpPr>
          <p:pic>
            <p:nvPicPr>
              <p:cNvPr id="23" name="22 Imagen" descr="25_14Polarization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857884" y="2285992"/>
                <a:ext cx="2350735" cy="3729044"/>
              </a:xfrm>
              <a:prstGeom prst="rect">
                <a:avLst/>
              </a:prstGeom>
            </p:spPr>
          </p:pic>
          <p:sp>
            <p:nvSpPr>
              <p:cNvPr id="29" name="28 Rectángulo"/>
              <p:cNvSpPr/>
              <p:nvPr/>
            </p:nvSpPr>
            <p:spPr>
              <a:xfrm>
                <a:off x="5786446" y="5500702"/>
                <a:ext cx="2500330" cy="5715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57158" y="5857892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285852" y="5824855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se atraen y se “juntan”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f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911975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285852" y="333375"/>
            <a:ext cx="6609502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" sz="2700" dirty="0">
                <a:solidFill>
                  <a:schemeClr val="bg1"/>
                </a:solidFill>
              </a:rPr>
              <a:t>Ejemplo de una cadena de reacciones</a:t>
            </a:r>
          </a:p>
          <a:p>
            <a:pPr algn="ctr"/>
            <a:r>
              <a:rPr lang="es-ES" sz="2700" dirty="0">
                <a:solidFill>
                  <a:schemeClr val="bg1"/>
                </a:solidFill>
              </a:rPr>
              <a:t>relativamente </a:t>
            </a:r>
            <a:r>
              <a:rPr lang="es-ES" sz="2700" dirty="0" smtClean="0">
                <a:solidFill>
                  <a:schemeClr val="bg1"/>
                </a:solidFill>
              </a:rPr>
              <a:t>sencilla donde intervienen iones</a:t>
            </a:r>
            <a:endParaRPr lang="es-E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40" y="764704"/>
            <a:ext cx="8077200" cy="3448050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35496" y="76621"/>
            <a:ext cx="8975666" cy="616075"/>
            <a:chOff x="35496" y="188640"/>
            <a:chExt cx="8975666" cy="616075"/>
          </a:xfrm>
        </p:grpSpPr>
        <p:sp>
          <p:nvSpPr>
            <p:cNvPr id="3" name="2 CuadroTexto"/>
            <p:cNvSpPr txBox="1"/>
            <p:nvPr/>
          </p:nvSpPr>
          <p:spPr>
            <a:xfrm>
              <a:off x="35496" y="260648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Un caso de estudio actual en 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pic>
          <p:nvPicPr>
            <p:cNvPr id="4" name="3 Imagen" descr="Logoca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7328" y="188640"/>
              <a:ext cx="628648" cy="616075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4427984" y="332656"/>
              <a:ext cx="4583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</a:rPr>
                <a:t>(trabajo por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S.Paron</a:t>
              </a:r>
              <a:r>
                <a:rPr lang="es-ES" sz="1600" dirty="0" smtClean="0">
                  <a:solidFill>
                    <a:schemeClr val="bg1"/>
                  </a:solidFill>
                </a:rPr>
                <a:t>, M. Ortega, A.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Petriella</a:t>
              </a:r>
              <a:r>
                <a:rPr lang="es-ES" sz="1600" dirty="0" smtClean="0">
                  <a:solidFill>
                    <a:schemeClr val="bg1"/>
                  </a:solidFill>
                </a:rPr>
                <a:t>, y cols.) 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5652120" y="83671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HCO+</a:t>
            </a:r>
            <a:endParaRPr lang="es-AR" dirty="0"/>
          </a:p>
        </p:txBody>
      </p:sp>
      <p:cxnSp>
        <p:nvCxnSpPr>
          <p:cNvPr id="8" name="7 Conector recto"/>
          <p:cNvCxnSpPr>
            <a:endCxn id="6" idx="2"/>
          </p:cNvCxnSpPr>
          <p:nvPr/>
        </p:nvCxnSpPr>
        <p:spPr>
          <a:xfrm flipH="1" flipV="1">
            <a:off x="6053032" y="1206044"/>
            <a:ext cx="535192" cy="710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60" y="4365104"/>
            <a:ext cx="2286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51" y="5301208"/>
            <a:ext cx="248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4" y="5944319"/>
            <a:ext cx="257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errar llave"/>
          <p:cNvSpPr/>
          <p:nvPr/>
        </p:nvSpPr>
        <p:spPr>
          <a:xfrm>
            <a:off x="2699792" y="4365104"/>
            <a:ext cx="432048" cy="2232248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3131840" y="5085184"/>
            <a:ext cx="21018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900" dirty="0" smtClean="0">
                <a:solidFill>
                  <a:schemeClr val="bg1"/>
                </a:solidFill>
              </a:rPr>
              <a:t>p</a:t>
            </a:r>
            <a:r>
              <a:rPr lang="es-ES" sz="1900" dirty="0" smtClean="0">
                <a:solidFill>
                  <a:schemeClr val="bg1"/>
                </a:solidFill>
              </a:rPr>
              <a:t>or R.C. acelerados</a:t>
            </a:r>
          </a:p>
          <a:p>
            <a:pPr algn="ctr"/>
            <a:r>
              <a:rPr lang="es-ES" sz="1900" dirty="0" smtClean="0">
                <a:solidFill>
                  <a:schemeClr val="bg1"/>
                </a:solidFill>
              </a:rPr>
              <a:t>e</a:t>
            </a:r>
            <a:r>
              <a:rPr lang="es-ES" sz="1900" dirty="0" smtClean="0">
                <a:solidFill>
                  <a:schemeClr val="bg1"/>
                </a:solidFill>
              </a:rPr>
              <a:t>n el RSN</a:t>
            </a:r>
          </a:p>
          <a:p>
            <a:pPr algn="ctr"/>
            <a:r>
              <a:rPr lang="es-ES" sz="1900" dirty="0" smtClean="0">
                <a:solidFill>
                  <a:schemeClr val="bg1"/>
                </a:solidFill>
              </a:rPr>
              <a:t>¿?</a:t>
            </a:r>
            <a:endParaRPr lang="es-ES" sz="1900" dirty="0">
              <a:solidFill>
                <a:schemeClr val="bg1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387792"/>
            <a:ext cx="1507753" cy="1345464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6055064" y="5699864"/>
            <a:ext cx="244810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900" dirty="0" smtClean="0">
                <a:solidFill>
                  <a:schemeClr val="bg1"/>
                </a:solidFill>
              </a:rPr>
              <a:t>p</a:t>
            </a:r>
            <a:r>
              <a:rPr lang="es-ES" sz="1900" dirty="0" smtClean="0">
                <a:solidFill>
                  <a:schemeClr val="bg1"/>
                </a:solidFill>
              </a:rPr>
              <a:t>or chorros de estrellas</a:t>
            </a:r>
          </a:p>
          <a:p>
            <a:pPr algn="ctr"/>
            <a:r>
              <a:rPr lang="es-ES" sz="1900" dirty="0" smtClean="0">
                <a:solidFill>
                  <a:schemeClr val="bg1"/>
                </a:solidFill>
              </a:rPr>
              <a:t>e</a:t>
            </a:r>
            <a:r>
              <a:rPr lang="es-ES" sz="1900" dirty="0" smtClean="0">
                <a:solidFill>
                  <a:schemeClr val="bg1"/>
                </a:solidFill>
              </a:rPr>
              <a:t>n formación</a:t>
            </a:r>
          </a:p>
          <a:p>
            <a:pPr algn="ctr"/>
            <a:r>
              <a:rPr lang="es-ES" sz="1900" dirty="0" smtClean="0">
                <a:solidFill>
                  <a:schemeClr val="bg1"/>
                </a:solidFill>
              </a:rPr>
              <a:t>¿?</a:t>
            </a:r>
            <a:endParaRPr lang="es-E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627287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Reacciones en las superficies de granos de polvo: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04800" y="1114428"/>
            <a:ext cx="8265410" cy="5583243"/>
            <a:chOff x="304800" y="1114428"/>
            <a:chExt cx="8265410" cy="5583243"/>
          </a:xfrm>
        </p:grpSpPr>
        <p:pic>
          <p:nvPicPr>
            <p:cNvPr id="3" name="2 Imagen" descr="Porous_chondriteID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35" y="1290056"/>
              <a:ext cx="3534937" cy="2353258"/>
            </a:xfrm>
            <a:prstGeom prst="rect">
              <a:avLst/>
            </a:prstGeom>
          </p:spPr>
        </p:pic>
        <p:pic>
          <p:nvPicPr>
            <p:cNvPr id="4" name="3 Imagen" descr="interstellar_dust_grain_bi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114428"/>
              <a:ext cx="3671097" cy="3171828"/>
            </a:xfrm>
            <a:prstGeom prst="rect">
              <a:avLst/>
            </a:prstGeom>
          </p:spPr>
        </p:pic>
        <p:pic>
          <p:nvPicPr>
            <p:cNvPr id="5" name="Picture 7" descr="DUSTGRA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4643446"/>
              <a:ext cx="3048000" cy="20542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2971800" y="5786454"/>
              <a:ext cx="1600200" cy="152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571567" y="5500702"/>
              <a:ext cx="382348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2200" dirty="0" err="1" smtClean="0">
                  <a:solidFill>
                    <a:schemeClr val="bg1"/>
                  </a:solidFill>
                </a:rPr>
                <a:t>Olivinas</a:t>
              </a:r>
              <a:r>
                <a:rPr lang="es-ES" sz="2200" dirty="0" smtClean="0">
                  <a:solidFill>
                    <a:schemeClr val="bg1"/>
                  </a:solidFill>
                </a:rPr>
                <a:t> </a:t>
              </a:r>
              <a:r>
                <a:rPr lang="es-ES" sz="2200" dirty="0" smtClean="0">
                  <a:solidFill>
                    <a:schemeClr val="bg1"/>
                  </a:solidFill>
                  <a:sym typeface="Wingdings" pitchFamily="2" charset="2"/>
                </a:rPr>
                <a:t> </a:t>
              </a:r>
              <a:r>
                <a:rPr lang="es-ES" sz="2200" dirty="0" err="1" smtClean="0">
                  <a:solidFill>
                    <a:schemeClr val="bg1"/>
                  </a:solidFill>
                  <a:sym typeface="Wingdings" pitchFamily="2" charset="2"/>
                </a:rPr>
                <a:t>Fosterita</a:t>
              </a:r>
              <a:r>
                <a:rPr lang="es-ES" sz="2200" dirty="0" smtClean="0">
                  <a:solidFill>
                    <a:schemeClr val="bg1"/>
                  </a:solidFill>
                  <a:sym typeface="Wingdings" pitchFamily="2" charset="2"/>
                </a:rPr>
                <a:t> (</a:t>
              </a:r>
              <a:r>
                <a:rPr lang="es-ES" sz="2200" dirty="0" smtClean="0">
                  <a:solidFill>
                    <a:schemeClr val="bg1"/>
                  </a:solidFill>
                </a:rPr>
                <a:t>Mg</a:t>
              </a:r>
              <a:r>
                <a:rPr lang="es-ES" sz="22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s-ES" sz="2200" dirty="0" smtClean="0">
                  <a:solidFill>
                    <a:schemeClr val="bg1"/>
                  </a:solidFill>
                </a:rPr>
                <a:t>SiO</a:t>
              </a:r>
              <a:r>
                <a:rPr lang="es-ES" sz="2200" baseline="-25000" dirty="0" smtClean="0">
                  <a:solidFill>
                    <a:schemeClr val="bg1"/>
                  </a:solidFill>
                </a:rPr>
                <a:t>4</a:t>
              </a:r>
              <a:r>
                <a:rPr lang="es-ES" sz="2200" dirty="0" smtClean="0">
                  <a:solidFill>
                    <a:schemeClr val="bg1"/>
                  </a:solidFill>
                </a:rPr>
                <a:t>)</a:t>
              </a:r>
              <a:endParaRPr lang="es-ES" sz="2200" dirty="0" smtClean="0">
                <a:solidFill>
                  <a:schemeClr val="bg1"/>
                </a:solidFill>
                <a:sym typeface="Wingdings" pitchFamily="2" charset="2"/>
              </a:endParaRPr>
            </a:p>
            <a:p>
              <a:pPr algn="ctr"/>
              <a:r>
                <a:rPr lang="es-ES" sz="2200" i="1" dirty="0" smtClean="0">
                  <a:solidFill>
                    <a:schemeClr val="bg1"/>
                  </a:solidFill>
                  <a:sym typeface="Wingdings" pitchFamily="2" charset="2"/>
                </a:rPr>
                <a:t>el manto terrestre: </a:t>
              </a:r>
              <a:r>
                <a:rPr lang="es-ES" sz="2200" i="1" dirty="0" err="1" smtClean="0">
                  <a:solidFill>
                    <a:schemeClr val="bg1"/>
                  </a:solidFill>
                  <a:sym typeface="Wingdings" pitchFamily="2" charset="2"/>
                </a:rPr>
                <a:t>olivina</a:t>
              </a:r>
              <a:endParaRPr lang="es-ES" sz="2200" i="1" dirty="0" smtClean="0">
                <a:solidFill>
                  <a:schemeClr val="bg1"/>
                </a:solidFill>
                <a:sym typeface="Wingdings" pitchFamily="2" charset="2"/>
              </a:endParaRPr>
            </a:p>
            <a:p>
              <a:pPr algn="ctr"/>
              <a:r>
                <a:rPr lang="es-ES" sz="2200" dirty="0" smtClean="0">
                  <a:solidFill>
                    <a:schemeClr val="bg1"/>
                  </a:solidFill>
                </a:rPr>
                <a:t>(</a:t>
              </a:r>
              <a:r>
                <a:rPr lang="es-ES" sz="2200" dirty="0" err="1" smtClean="0">
                  <a:solidFill>
                    <a:schemeClr val="bg1"/>
                  </a:solidFill>
                </a:rPr>
                <a:t>Mg,Fe,Mn</a:t>
              </a:r>
              <a:r>
                <a:rPr lang="es-ES" sz="2200" dirty="0" smtClean="0">
                  <a:solidFill>
                    <a:schemeClr val="bg1"/>
                  </a:solidFill>
                </a:rPr>
                <a:t>)</a:t>
              </a:r>
              <a:r>
                <a:rPr lang="es-ES" sz="22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s-ES" sz="2200" dirty="0" smtClean="0">
                  <a:solidFill>
                    <a:schemeClr val="bg1"/>
                  </a:solidFill>
                </a:rPr>
                <a:t>SiO</a:t>
              </a:r>
              <a:r>
                <a:rPr lang="es-ES" sz="2200" baseline="-25000" dirty="0" smtClean="0">
                  <a:solidFill>
                    <a:schemeClr val="bg1"/>
                  </a:solidFill>
                </a:rPr>
                <a:t>4</a:t>
              </a:r>
              <a:endParaRPr lang="es-ES" sz="2200" i="1" dirty="0">
                <a:solidFill>
                  <a:schemeClr val="bg1"/>
                </a:solidFill>
                <a:sym typeface="Wingdings" pitchFamily="2" charset="2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438400" y="4948246"/>
              <a:ext cx="20574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72000" y="4712625"/>
              <a:ext cx="39982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200" dirty="0" smtClean="0">
                  <a:solidFill>
                    <a:schemeClr val="bg1"/>
                  </a:solidFill>
                </a:rPr>
                <a:t>pueden actuar como catalizadores</a:t>
              </a:r>
              <a:endParaRPr lang="es-ES" sz="2200" dirty="0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714612" y="3786190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Granos de polvo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8704" y="1357298"/>
            <a:ext cx="43295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071538" y="428604"/>
            <a:ext cx="4791696" cy="4462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¿Cómo se forman los granos de polvo?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2285992"/>
            <a:ext cx="4350871" cy="8002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En  las capas exteriores de estrellas</a:t>
            </a:r>
          </a:p>
          <a:p>
            <a:r>
              <a:rPr lang="es-ES" sz="2300" dirty="0" smtClean="0">
                <a:solidFill>
                  <a:schemeClr val="bg1"/>
                </a:solidFill>
              </a:rPr>
              <a:t>viejas ricas en O y C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06" y="3429000"/>
            <a:ext cx="4144083" cy="4462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En  las explosiones de Supernova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643050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H + H + </a:t>
            </a:r>
            <a:r>
              <a:rPr lang="pt-BR" sz="2400" b="1" dirty="0" smtClean="0">
                <a:solidFill>
                  <a:schemeClr val="bg1"/>
                </a:solidFill>
              </a:rPr>
              <a:t>grano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sym typeface="Wingdings" pitchFamily="2" charset="2"/>
              </a:rPr>
              <a:t> H</a:t>
            </a:r>
            <a:r>
              <a:rPr lang="pt-BR" sz="2400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pt-BR" sz="2400" dirty="0" smtClean="0">
                <a:solidFill>
                  <a:schemeClr val="bg1"/>
                </a:solidFill>
                <a:sym typeface="Wingdings" pitchFamily="2" charset="2"/>
              </a:rPr>
              <a:t> + </a:t>
            </a:r>
            <a:r>
              <a:rPr lang="pt-BR" sz="2400" b="1" dirty="0" smtClean="0">
                <a:solidFill>
                  <a:schemeClr val="bg1"/>
                </a:solidFill>
                <a:sym typeface="Wingdings" pitchFamily="2" charset="2"/>
              </a:rPr>
              <a:t>grano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43438" y="785794"/>
            <a:ext cx="3598862" cy="2447925"/>
            <a:chOff x="1928" y="2568"/>
            <a:chExt cx="2267" cy="1542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928" y="2568"/>
              <a:ext cx="1995" cy="1542"/>
              <a:chOff x="1429" y="2568"/>
              <a:chExt cx="1995" cy="1542"/>
            </a:xfrm>
          </p:grpSpPr>
          <p:pic>
            <p:nvPicPr>
              <p:cNvPr id="6" name="Picture 12" descr="grano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29" y="2614"/>
                <a:ext cx="195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3379" y="2568"/>
                <a:ext cx="45" cy="154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3742" y="2614"/>
              <a:ext cx="453" cy="145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14282" y="214290"/>
            <a:ext cx="45656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u="sng" dirty="0" smtClean="0">
                <a:solidFill>
                  <a:schemeClr val="bg1"/>
                </a:solidFill>
              </a:rPr>
              <a:t>Reacción sumamente importante</a:t>
            </a:r>
            <a:r>
              <a:rPr lang="es-ES" sz="2500" dirty="0" smtClean="0">
                <a:solidFill>
                  <a:schemeClr val="bg1"/>
                </a:solidFill>
              </a:rPr>
              <a:t>: 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3214686"/>
            <a:ext cx="24064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u="sng" dirty="0" smtClean="0">
                <a:solidFill>
                  <a:schemeClr val="bg1"/>
                </a:solidFill>
              </a:rPr>
              <a:t>Otras reacciones:</a:t>
            </a:r>
            <a:endParaRPr lang="es-ES" sz="2500" u="sng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042818" y="6000768"/>
            <a:ext cx="6672454" cy="461665"/>
            <a:chOff x="1578136" y="6000768"/>
            <a:chExt cx="6672454" cy="461665"/>
          </a:xfrm>
        </p:grpSpPr>
        <p:sp>
          <p:nvSpPr>
            <p:cNvPr id="12" name="11 Flecha derecha"/>
            <p:cNvSpPr/>
            <p:nvPr/>
          </p:nvSpPr>
          <p:spPr>
            <a:xfrm>
              <a:off x="1578136" y="6000768"/>
              <a:ext cx="779286" cy="428628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500298" y="6000768"/>
              <a:ext cx="5750292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Las moléculas más complejas se forman aquí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571604" y="4000504"/>
            <a:ext cx="6215106" cy="1476655"/>
            <a:chOff x="1142976" y="4000504"/>
            <a:chExt cx="6715172" cy="1787530"/>
          </a:xfrm>
        </p:grpSpPr>
        <p:pic>
          <p:nvPicPr>
            <p:cNvPr id="9" name="8 Imagen" descr="quimicagran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76" y="4259938"/>
              <a:ext cx="6572296" cy="1528096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7643834" y="4000504"/>
              <a:ext cx="214314" cy="16430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20" y="214290"/>
            <a:ext cx="4118435" cy="4770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500" smtClean="0">
                <a:solidFill>
                  <a:schemeClr val="bg1"/>
                </a:solidFill>
              </a:rPr>
              <a:t>Reacciones de química neutra:</a:t>
            </a:r>
            <a:endParaRPr lang="es-ES" sz="2500">
              <a:solidFill>
                <a:schemeClr val="bg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32861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Por lo general se necesitan distancias muy pequeñas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entre los reactivos y energías elevadas.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35150" y="1214437"/>
            <a:ext cx="5976938" cy="1631951"/>
            <a:chOff x="1156" y="901"/>
            <a:chExt cx="3765" cy="102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56" y="901"/>
              <a:ext cx="3765" cy="10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</a:rPr>
                <a:t>asociación </a:t>
              </a:r>
              <a:r>
                <a:rPr lang="es-ES" sz="2500" dirty="0" err="1" smtClean="0">
                  <a:solidFill>
                    <a:schemeClr val="bg1"/>
                  </a:solidFill>
                </a:rPr>
                <a:t>radiativa</a:t>
              </a:r>
              <a:r>
                <a:rPr lang="es-ES" sz="2500" dirty="0" smtClean="0">
                  <a:solidFill>
                    <a:schemeClr val="bg1"/>
                  </a:solidFill>
                </a:rPr>
                <a:t>:         A + B </a:t>
              </a:r>
              <a:r>
                <a:rPr lang="es-ES" sz="2500" dirty="0" smtClean="0">
                  <a:solidFill>
                    <a:schemeClr val="bg1"/>
                  </a:solidFill>
                  <a:sym typeface="Wingdings" pitchFamily="2" charset="2"/>
                </a:rPr>
                <a:t> AB + </a:t>
              </a:r>
              <a:endParaRPr lang="es-ES" sz="2500" dirty="0" smtClean="0">
                <a:solidFill>
                  <a:schemeClr val="bg1"/>
                </a:solidFill>
                <a:sym typeface="Symbol" pitchFamily="18" charset="2"/>
              </a:endParaRPr>
            </a:p>
            <a:p>
              <a:r>
                <a:rPr lang="es-ES" sz="2500" dirty="0" err="1" smtClean="0">
                  <a:solidFill>
                    <a:schemeClr val="bg1"/>
                  </a:solidFill>
                  <a:sym typeface="Symbol" pitchFamily="18" charset="2"/>
                </a:rPr>
                <a:t>fotodisociación</a:t>
              </a:r>
              <a:r>
                <a:rPr lang="es-ES" sz="2500" dirty="0" smtClean="0">
                  <a:solidFill>
                    <a:schemeClr val="bg1"/>
                  </a:solidFill>
                  <a:sym typeface="Symbol" pitchFamily="18" charset="2"/>
                </a:rPr>
                <a:t>:            + AB </a:t>
              </a:r>
              <a:r>
                <a:rPr lang="es-ES" sz="2500" dirty="0" smtClean="0">
                  <a:solidFill>
                    <a:schemeClr val="bg1"/>
                  </a:solidFill>
                  <a:sym typeface="Wingdings" pitchFamily="2" charset="2"/>
                </a:rPr>
                <a:t> A + B</a:t>
              </a:r>
              <a:r>
                <a:rPr lang="es-ES" sz="2500" dirty="0" smtClean="0">
                  <a:solidFill>
                    <a:schemeClr val="bg1"/>
                  </a:solidFill>
                  <a:sym typeface="Symbol" pitchFamily="18" charset="2"/>
                </a:rPr>
                <a:t>       </a:t>
              </a:r>
            </a:p>
            <a:p>
              <a:r>
                <a:rPr lang="es-ES" sz="2500" dirty="0" err="1" smtClean="0">
                  <a:solidFill>
                    <a:schemeClr val="bg1"/>
                  </a:solidFill>
                  <a:sym typeface="Symbol" pitchFamily="18" charset="2"/>
                </a:rPr>
                <a:t>reacc</a:t>
              </a:r>
              <a:r>
                <a:rPr lang="es-ES" sz="2500" dirty="0" smtClean="0">
                  <a:solidFill>
                    <a:schemeClr val="bg1"/>
                  </a:solidFill>
                  <a:sym typeface="Symbol" pitchFamily="18" charset="2"/>
                </a:rPr>
                <a:t>. de 3 cuerpos:   A + B + C </a:t>
              </a:r>
              <a:r>
                <a:rPr lang="es-ES" sz="2500" dirty="0" smtClean="0">
                  <a:solidFill>
                    <a:schemeClr val="bg1"/>
                  </a:solidFill>
                  <a:sym typeface="Wingdings" pitchFamily="2" charset="2"/>
                </a:rPr>
                <a:t> AB + C</a:t>
              </a:r>
            </a:p>
            <a:p>
              <a:r>
                <a:rPr lang="es-ES" sz="2500" dirty="0" smtClean="0">
                  <a:solidFill>
                    <a:schemeClr val="bg1"/>
                  </a:solidFill>
                  <a:sym typeface="Wingdings" pitchFamily="2" charset="2"/>
                </a:rPr>
                <a:t>intercambio neutro:        AB + C  BC + A</a:t>
              </a:r>
              <a:endParaRPr lang="es-ES" sz="25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2880" y="1171"/>
              <a:ext cx="227" cy="227"/>
            </a:xfrm>
            <a:prstGeom prst="lightningBol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4558" y="989"/>
              <a:ext cx="227" cy="227"/>
            </a:xfrm>
            <a:prstGeom prst="lightningBol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85720" y="4357694"/>
            <a:ext cx="76482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Reacciones importantes en los ambientes de más alta densidad:</a:t>
            </a:r>
          </a:p>
          <a:p>
            <a:pPr>
              <a:buFont typeface="Arial" pitchFamily="34" charset="0"/>
              <a:buChar char="•"/>
            </a:pPr>
            <a:r>
              <a:rPr lang="es-ES" sz="2300" dirty="0" smtClean="0">
                <a:solidFill>
                  <a:schemeClr val="bg1"/>
                </a:solidFill>
              </a:rPr>
              <a:t> Núcleos más densos de las nubes.</a:t>
            </a:r>
          </a:p>
          <a:p>
            <a:pPr>
              <a:buFont typeface="Arial" pitchFamily="34" charset="0"/>
              <a:buChar char="•"/>
            </a:pPr>
            <a:r>
              <a:rPr lang="es-ES" sz="2300" dirty="0" smtClean="0">
                <a:solidFill>
                  <a:schemeClr val="bg1"/>
                </a:solidFill>
              </a:rPr>
              <a:t> Atmósferas estelares</a:t>
            </a:r>
          </a:p>
          <a:p>
            <a:pPr>
              <a:buFont typeface="Arial" pitchFamily="34" charset="0"/>
              <a:buChar char="•"/>
            </a:pPr>
            <a:r>
              <a:rPr lang="es-ES" sz="2300" dirty="0" smtClean="0">
                <a:solidFill>
                  <a:schemeClr val="bg1"/>
                </a:solidFill>
              </a:rPr>
              <a:t> Atmósferas planetarias</a:t>
            </a:r>
          </a:p>
          <a:p>
            <a:pPr>
              <a:buFont typeface="Arial" pitchFamily="34" charset="0"/>
              <a:buChar char="•"/>
            </a:pPr>
            <a:r>
              <a:rPr lang="es-ES" sz="2300" dirty="0" smtClean="0">
                <a:solidFill>
                  <a:schemeClr val="bg1"/>
                </a:solidFill>
              </a:rPr>
              <a:t> Raramente en regiones de densidades medias (del MIE)   </a:t>
            </a:r>
            <a:endParaRPr lang="es-E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85275" y="2022974"/>
            <a:ext cx="8607454" cy="2906224"/>
            <a:chOff x="107950" y="587857"/>
            <a:chExt cx="8607454" cy="2906224"/>
          </a:xfrm>
        </p:grpSpPr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107950" y="1700213"/>
              <a:ext cx="4464050" cy="44627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s-ES" sz="2300" smtClean="0"/>
                <a:t>Moléculas en el Medio Interestelar</a:t>
              </a:r>
              <a:endParaRPr lang="es-ES" sz="2300"/>
            </a:p>
          </p:txBody>
        </p:sp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5286380" y="587857"/>
              <a:ext cx="2853666" cy="76944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sz="2200" dirty="0" smtClean="0"/>
                <a:t>se conocen más de </a:t>
              </a:r>
              <a:r>
                <a:rPr lang="es-ES" sz="2200" b="1" dirty="0" smtClean="0"/>
                <a:t>130 </a:t>
              </a:r>
            </a:p>
            <a:p>
              <a:r>
                <a:rPr lang="es-ES" sz="2200" dirty="0" smtClean="0"/>
                <a:t>especies moleculares</a:t>
              </a:r>
              <a:endParaRPr lang="es-ES" sz="2200" dirty="0"/>
            </a:p>
          </p:txBody>
        </p:sp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5319923" y="2588121"/>
              <a:ext cx="3395481" cy="76944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s-ES" sz="2200" smtClean="0"/>
                <a:t>informan las condiciones </a:t>
              </a:r>
            </a:p>
            <a:p>
              <a:r>
                <a:rPr lang="es-ES" sz="2200" smtClean="0"/>
                <a:t>físicas y químicas del medio</a:t>
              </a:r>
              <a:endParaRPr lang="es-ES" sz="2200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>
              <a:off x="4452942" y="2786058"/>
              <a:ext cx="762000" cy="485775"/>
            </a:xfrm>
            <a:prstGeom prst="rightArrow">
              <a:avLst>
                <a:gd name="adj1" fmla="val 50000"/>
                <a:gd name="adj2" fmla="val 39216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4825" name="Picture 10" descr="img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56" y="2500306"/>
              <a:ext cx="1028700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43438" y="2143116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263" y="188913"/>
            <a:ext cx="6146811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400" u="sng" dirty="0"/>
              <a:t>Para hacer estudios astrofísicos y </a:t>
            </a:r>
            <a:r>
              <a:rPr lang="es-AR" sz="2400" u="sng" dirty="0" err="1"/>
              <a:t>astroquímicos</a:t>
            </a:r>
            <a:r>
              <a:rPr lang="es-AR" sz="2400" dirty="0"/>
              <a:t>:</a:t>
            </a:r>
            <a:endParaRPr lang="es-ES" sz="2400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39218" y="764704"/>
            <a:ext cx="686117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300" dirty="0"/>
              <a:t>es muy interesante comparar las regiones del espacio</a:t>
            </a:r>
          </a:p>
          <a:p>
            <a:r>
              <a:rPr lang="es-AR" sz="2300" dirty="0"/>
              <a:t>donde se encuentran estas moléculas con las de  nuestro </a:t>
            </a:r>
          </a:p>
          <a:p>
            <a:r>
              <a:rPr lang="es-AR" sz="2300" dirty="0"/>
              <a:t>planeta. </a:t>
            </a:r>
            <a:endParaRPr lang="es-ES" sz="23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85750" y="2060848"/>
            <a:ext cx="16353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200" u="sng" dirty="0"/>
              <a:t>Por ejemplo</a:t>
            </a:r>
            <a:r>
              <a:rPr lang="es-AR" sz="2200" dirty="0"/>
              <a:t>:</a:t>
            </a:r>
            <a:endParaRPr lang="es-ES" sz="2200" dirty="0"/>
          </a:p>
        </p:txBody>
      </p:sp>
      <p:pic>
        <p:nvPicPr>
          <p:cNvPr id="35845" name="Picture 5" descr="co_spi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76872"/>
            <a:ext cx="77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h4_tu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060848"/>
            <a:ext cx="1222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066800" y="2996952"/>
            <a:ext cx="2834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200" dirty="0"/>
              <a:t>CO</a:t>
            </a:r>
          </a:p>
          <a:p>
            <a:pPr algn="ctr"/>
            <a:r>
              <a:rPr lang="es-AR" sz="2200" dirty="0"/>
              <a:t>(monóxido de carbono)</a:t>
            </a:r>
            <a:endParaRPr lang="es-ES" sz="2200" dirty="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34100" y="2996952"/>
            <a:ext cx="1204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200" dirty="0"/>
              <a:t>CH</a:t>
            </a:r>
            <a:r>
              <a:rPr lang="es-AR" sz="2200" baseline="-25000" dirty="0"/>
              <a:t>4</a:t>
            </a:r>
            <a:endParaRPr lang="es-AR" sz="2200" dirty="0"/>
          </a:p>
          <a:p>
            <a:pPr algn="ctr"/>
            <a:r>
              <a:rPr lang="es-AR" sz="2200" dirty="0"/>
              <a:t>(metano)</a:t>
            </a:r>
            <a:endParaRPr lang="es-ES" sz="220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14348" y="3861048"/>
            <a:ext cx="3489325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2200" dirty="0">
                <a:solidFill>
                  <a:schemeClr val="tx1"/>
                </a:solidFill>
              </a:rPr>
              <a:t>abundante (en </a:t>
            </a:r>
            <a:r>
              <a:rPr lang="es-AR" sz="2200" dirty="0" err="1">
                <a:solidFill>
                  <a:schemeClr val="tx1"/>
                </a:solidFill>
              </a:rPr>
              <a:t>gral</a:t>
            </a:r>
            <a:r>
              <a:rPr lang="es-AR" sz="2200" dirty="0">
                <a:solidFill>
                  <a:schemeClr val="tx1"/>
                </a:solidFill>
              </a:rPr>
              <a:t>.) en todas </a:t>
            </a:r>
          </a:p>
          <a:p>
            <a:pPr algn="ctr"/>
            <a:r>
              <a:rPr lang="es-AR" sz="2200" dirty="0">
                <a:solidFill>
                  <a:schemeClr val="tx1"/>
                </a:solidFill>
              </a:rPr>
              <a:t>las nubes moleculares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765705" y="3861048"/>
            <a:ext cx="4092575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2200" dirty="0"/>
              <a:t>en las nubes más </a:t>
            </a:r>
            <a:r>
              <a:rPr lang="es-AR" sz="2200" dirty="0" smtClean="0"/>
              <a:t>oscuras</a:t>
            </a:r>
            <a:r>
              <a:rPr lang="es-AR" sz="2200" dirty="0"/>
              <a:t>, </a:t>
            </a:r>
          </a:p>
          <a:p>
            <a:pPr algn="ctr"/>
            <a:r>
              <a:rPr lang="es-AR" sz="2200" dirty="0"/>
              <a:t>regiones de nacimiento de estrellas</a:t>
            </a:r>
            <a:endParaRPr lang="es-ES" sz="2200" dirty="0"/>
          </a:p>
        </p:txBody>
      </p:sp>
      <p:pic>
        <p:nvPicPr>
          <p:cNvPr id="11" name="10 Imagen" descr="dame-c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68552"/>
            <a:ext cx="4791924" cy="1412776"/>
          </a:xfrm>
          <a:prstGeom prst="rect">
            <a:avLst/>
          </a:prstGeom>
        </p:spPr>
      </p:pic>
      <p:pic>
        <p:nvPicPr>
          <p:cNvPr id="12" name="11 Imagen" descr="horseh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869160"/>
            <a:ext cx="1692694" cy="1643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28662" y="785794"/>
            <a:ext cx="7358114" cy="3689504"/>
            <a:chOff x="357158" y="500042"/>
            <a:chExt cx="7358114" cy="3689504"/>
          </a:xfrm>
        </p:grpSpPr>
        <p:pic>
          <p:nvPicPr>
            <p:cNvPr id="7" name="6 Imagen" descr="web-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500042"/>
              <a:ext cx="2571755" cy="1928816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42976" y="3048656"/>
              <a:ext cx="5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u="sng" dirty="0" smtClean="0">
                  <a:solidFill>
                    <a:schemeClr val="bg1"/>
                  </a:solidFill>
                </a:rPr>
                <a:t>Noticias Interestelares en </a:t>
              </a:r>
              <a:r>
                <a:rPr lang="es-ES" sz="2800" u="sng" dirty="0" err="1" smtClean="0">
                  <a:solidFill>
                    <a:srgbClr val="00B0F0"/>
                  </a:solidFill>
                </a:rPr>
                <a:t>facebook</a:t>
              </a:r>
              <a:r>
                <a:rPr lang="es-ES" sz="2800" dirty="0" smtClean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8 Imagen" descr="logo-faceboo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926608" cy="926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9 CuadroTexto"/>
            <p:cNvSpPr txBox="1"/>
            <p:nvPr/>
          </p:nvSpPr>
          <p:spPr>
            <a:xfrm>
              <a:off x="428596" y="3743270"/>
              <a:ext cx="728667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300" b="1" dirty="0" smtClean="0">
                  <a:solidFill>
                    <a:srgbClr val="00B0F0"/>
                  </a:solidFill>
                </a:rPr>
                <a:t>http://www.facebook.com/pages/Noticias-Interestelares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057400" y="685800"/>
            <a:ext cx="5213287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2200" dirty="0"/>
              <a:t>En nuestro planeta... ¿dónde hay CH</a:t>
            </a:r>
            <a:r>
              <a:rPr lang="es-AR" sz="2200" baseline="-25000" dirty="0"/>
              <a:t>4</a:t>
            </a:r>
            <a:r>
              <a:rPr lang="es-AR" sz="2200" dirty="0"/>
              <a:t> y CO?</a:t>
            </a:r>
          </a:p>
          <a:p>
            <a:pPr algn="ctr"/>
            <a:r>
              <a:rPr lang="es-AR" sz="2200" dirty="0"/>
              <a:t>¿en qué reacciones intervienen?</a:t>
            </a:r>
            <a:endParaRPr lang="es-ES" sz="2200" dirty="0"/>
          </a:p>
        </p:txBody>
      </p:sp>
      <p:pic>
        <p:nvPicPr>
          <p:cNvPr id="36867" name="Picture 3" descr="tier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4572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6363" y="2214563"/>
            <a:ext cx="8789988" cy="3735388"/>
            <a:chOff x="48" y="1392"/>
            <a:chExt cx="5537" cy="2353"/>
          </a:xfrm>
        </p:grpSpPr>
        <p:pic>
          <p:nvPicPr>
            <p:cNvPr id="36869" name="Picture 4" descr="ch4_tu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" y="1620"/>
              <a:ext cx="59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1046" y="1698"/>
              <a:ext cx="4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 dirty="0"/>
                <a:t>CH</a:t>
              </a:r>
              <a:r>
                <a:rPr lang="es-AR" sz="2200" baseline="-25000" dirty="0"/>
                <a:t>4</a:t>
              </a:r>
              <a:endParaRPr lang="es-ES" sz="2200" dirty="0"/>
            </a:p>
          </p:txBody>
        </p:sp>
        <p:sp>
          <p:nvSpPr>
            <p:cNvPr id="36871" name="Line 6"/>
            <p:cNvSpPr>
              <a:spLocks noChangeShapeType="1"/>
            </p:cNvSpPr>
            <p:nvPr/>
          </p:nvSpPr>
          <p:spPr bwMode="auto">
            <a:xfrm flipV="1">
              <a:off x="1632" y="187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6872" name="Text Box 7"/>
            <p:cNvSpPr txBox="1">
              <a:spLocks noChangeArrowheads="1"/>
            </p:cNvSpPr>
            <p:nvPr/>
          </p:nvSpPr>
          <p:spPr bwMode="auto">
            <a:xfrm>
              <a:off x="2304" y="1680"/>
              <a:ext cx="89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 dirty="0"/>
                <a:t>gas natural</a:t>
              </a:r>
              <a:endParaRPr lang="es-ES" sz="2200" dirty="0"/>
            </a:p>
          </p:txBody>
        </p:sp>
        <p:pic>
          <p:nvPicPr>
            <p:cNvPr id="36873" name="Picture 8" descr="co_spin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223"/>
              <a:ext cx="49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1095" y="2246"/>
              <a:ext cx="36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 dirty="0"/>
                <a:t>CO</a:t>
              </a:r>
              <a:endParaRPr lang="es-ES" sz="2200" dirty="0"/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 flipV="1">
              <a:off x="1632" y="240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2304" y="2208"/>
              <a:ext cx="289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 dirty="0"/>
                <a:t>producto de la combustión </a:t>
              </a:r>
              <a:r>
                <a:rPr lang="es-AR" sz="2200" dirty="0" smtClean="0"/>
                <a:t>incompleta</a:t>
              </a:r>
              <a:endParaRPr lang="es-AR" sz="2200" dirty="0"/>
            </a:p>
            <a:p>
              <a:r>
                <a:rPr lang="es-AR" sz="2200" dirty="0"/>
                <a:t>del CH</a:t>
              </a:r>
              <a:r>
                <a:rPr lang="es-AR" sz="2200" baseline="-25000" dirty="0"/>
                <a:t>4</a:t>
              </a:r>
              <a:r>
                <a:rPr lang="es-AR" sz="2200" dirty="0"/>
                <a:t>            </a:t>
              </a:r>
              <a:r>
                <a:rPr lang="es-AR" sz="2200" b="1" i="1" dirty="0" smtClean="0">
                  <a:solidFill>
                    <a:srgbClr val="FF6600"/>
                  </a:solidFill>
                </a:rPr>
                <a:t>VENENOSO</a:t>
              </a:r>
              <a:endParaRPr lang="es-AR" sz="2200" b="1" i="1" dirty="0">
                <a:solidFill>
                  <a:srgbClr val="FF6600"/>
                </a:solidFill>
              </a:endParaRPr>
            </a:p>
          </p:txBody>
        </p:sp>
        <p:sp>
          <p:nvSpPr>
            <p:cNvPr id="36877" name="Text Box 12"/>
            <p:cNvSpPr txBox="1">
              <a:spLocks noChangeArrowheads="1"/>
            </p:cNvSpPr>
            <p:nvPr/>
          </p:nvSpPr>
          <p:spPr bwMode="auto">
            <a:xfrm>
              <a:off x="48" y="2976"/>
              <a:ext cx="497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 dirty="0"/>
                <a:t>Combustión completa:    CH</a:t>
              </a:r>
              <a:r>
                <a:rPr lang="es-AR" sz="2200" baseline="-25000" dirty="0"/>
                <a:t>4</a:t>
              </a:r>
              <a:r>
                <a:rPr lang="es-AR" sz="2200" dirty="0"/>
                <a:t> + </a:t>
              </a:r>
              <a:r>
                <a:rPr lang="es-AR" sz="2200" dirty="0">
                  <a:solidFill>
                    <a:srgbClr val="FFFF00"/>
                  </a:solidFill>
                </a:rPr>
                <a:t>2</a:t>
              </a:r>
              <a:r>
                <a:rPr lang="es-AR" sz="2200" dirty="0"/>
                <a:t>O</a:t>
              </a:r>
              <a:r>
                <a:rPr lang="es-AR" sz="2200" baseline="-25000" dirty="0"/>
                <a:t>2</a:t>
              </a:r>
              <a:r>
                <a:rPr lang="es-AR" sz="2200" dirty="0"/>
                <a:t>         CO</a:t>
              </a:r>
              <a:r>
                <a:rPr lang="es-AR" sz="2200" baseline="-25000" dirty="0"/>
                <a:t>2</a:t>
              </a:r>
              <a:r>
                <a:rPr lang="es-AR" sz="2200" dirty="0"/>
                <a:t> + </a:t>
              </a:r>
              <a:r>
                <a:rPr lang="es-AR" sz="2200" dirty="0">
                  <a:solidFill>
                    <a:srgbClr val="FFFF00"/>
                  </a:solidFill>
                </a:rPr>
                <a:t>2</a:t>
              </a:r>
              <a:r>
                <a:rPr lang="es-AR" sz="2200" dirty="0"/>
                <a:t>H</a:t>
              </a:r>
              <a:r>
                <a:rPr lang="es-AR" sz="2200" baseline="-25000" dirty="0"/>
                <a:t>2</a:t>
              </a:r>
              <a:r>
                <a:rPr lang="es-AR" sz="2200" dirty="0"/>
                <a:t>O + luz + calor </a:t>
              </a:r>
              <a:endParaRPr lang="es-ES" sz="2200" dirty="0"/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>
              <a:off x="2681" y="314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 dirty="0"/>
            </a:p>
          </p:txBody>
        </p:sp>
        <p:sp>
          <p:nvSpPr>
            <p:cNvPr id="36879" name="Text Box 14"/>
            <p:cNvSpPr txBox="1">
              <a:spLocks noChangeArrowheads="1"/>
            </p:cNvSpPr>
            <p:nvPr/>
          </p:nvSpPr>
          <p:spPr bwMode="auto">
            <a:xfrm>
              <a:off x="48" y="3474"/>
              <a:ext cx="553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 dirty="0"/>
                <a:t>Combustión incompleta:   </a:t>
              </a:r>
              <a:r>
                <a:rPr lang="es-AR" sz="2200" dirty="0">
                  <a:solidFill>
                    <a:srgbClr val="FFFF00"/>
                  </a:solidFill>
                </a:rPr>
                <a:t>3</a:t>
              </a:r>
              <a:r>
                <a:rPr lang="es-AR" sz="2200" dirty="0"/>
                <a:t>CH</a:t>
              </a:r>
              <a:r>
                <a:rPr lang="es-AR" sz="2200" baseline="-25000" dirty="0"/>
                <a:t>4</a:t>
              </a:r>
              <a:r>
                <a:rPr lang="es-AR" sz="2200" dirty="0"/>
                <a:t>  + </a:t>
              </a:r>
              <a:r>
                <a:rPr lang="es-AR" sz="2200" dirty="0">
                  <a:solidFill>
                    <a:srgbClr val="FFFF00"/>
                  </a:solidFill>
                </a:rPr>
                <a:t>4</a:t>
              </a:r>
              <a:r>
                <a:rPr lang="es-AR" sz="2200" dirty="0"/>
                <a:t>O</a:t>
              </a:r>
              <a:r>
                <a:rPr lang="es-AR" sz="2200" baseline="-25000" dirty="0"/>
                <a:t>2</a:t>
              </a:r>
              <a:r>
                <a:rPr lang="es-AR" sz="2200" dirty="0"/>
                <a:t>        </a:t>
              </a:r>
              <a:r>
                <a:rPr lang="es-AR" sz="2200" dirty="0">
                  <a:solidFill>
                    <a:srgbClr val="FFFF00"/>
                  </a:solidFill>
                </a:rPr>
                <a:t>2</a:t>
              </a:r>
              <a:r>
                <a:rPr lang="es-AR" sz="2200" dirty="0"/>
                <a:t>CO  + </a:t>
              </a:r>
              <a:r>
                <a:rPr lang="es-AR" sz="2200" dirty="0">
                  <a:solidFill>
                    <a:srgbClr val="FFFF00"/>
                  </a:solidFill>
                </a:rPr>
                <a:t>6</a:t>
              </a:r>
              <a:r>
                <a:rPr lang="es-AR" sz="2200" dirty="0"/>
                <a:t>H</a:t>
              </a:r>
              <a:r>
                <a:rPr lang="es-AR" sz="2200" baseline="-25000" dirty="0"/>
                <a:t>2</a:t>
              </a:r>
              <a:r>
                <a:rPr lang="es-AR" sz="2200" dirty="0"/>
                <a:t>O + C + </a:t>
              </a:r>
              <a:r>
                <a:rPr lang="es-AR" sz="2200" dirty="0" smtClean="0"/>
                <a:t>luz </a:t>
              </a:r>
              <a:r>
                <a:rPr lang="es-AR" sz="2200" dirty="0"/>
                <a:t>+ calor </a:t>
              </a:r>
              <a:endParaRPr lang="es-ES" sz="2200" dirty="0"/>
            </a:p>
          </p:txBody>
        </p:sp>
        <p:sp>
          <p:nvSpPr>
            <p:cNvPr id="36880" name="Line 15"/>
            <p:cNvSpPr>
              <a:spLocks noChangeShapeType="1"/>
            </p:cNvSpPr>
            <p:nvPr/>
          </p:nvSpPr>
          <p:spPr bwMode="auto">
            <a:xfrm>
              <a:off x="2906" y="364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ES" dirty="0"/>
            </a:p>
          </p:txBody>
        </p:sp>
        <p:pic>
          <p:nvPicPr>
            <p:cNvPr id="36881" name="Picture 16" descr="hornall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0" y="1392"/>
              <a:ext cx="1104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1643042" y="1857364"/>
            <a:ext cx="163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/>
              <a:t>Por ejemplo: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596" y="354907"/>
            <a:ext cx="3483646" cy="43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" sz="2200" dirty="0" smtClean="0"/>
              <a:t>Formación de CO en el MIE:</a:t>
            </a:r>
            <a:endParaRPr lang="es-ES" sz="2200" dirty="0"/>
          </a:p>
        </p:txBody>
      </p:sp>
      <p:pic>
        <p:nvPicPr>
          <p:cNvPr id="3" name="2 Imagen" descr="COform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6643734" cy="3892584"/>
          </a:xfrm>
          <a:prstGeom prst="rect">
            <a:avLst/>
          </a:prstGeom>
        </p:spPr>
      </p:pic>
      <p:pic>
        <p:nvPicPr>
          <p:cNvPr id="4" name="3 Imagen" descr="070814150630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81" y="53569"/>
            <a:ext cx="2881313" cy="2160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Flecha doblada"/>
          <p:cNvSpPr/>
          <p:nvPr/>
        </p:nvSpPr>
        <p:spPr bwMode="auto">
          <a:xfrm rot="10474321">
            <a:off x="6562427" y="1751993"/>
            <a:ext cx="856630" cy="1343048"/>
          </a:xfrm>
          <a:prstGeom prst="bentArrow">
            <a:avLst>
              <a:gd name="adj1" fmla="val 25000"/>
              <a:gd name="adj2" fmla="val 23774"/>
              <a:gd name="adj3" fmla="val 25000"/>
              <a:gd name="adj4" fmla="val 4375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2928926" y="5072074"/>
            <a:ext cx="1000132" cy="100013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228600" y="152400"/>
            <a:ext cx="8629680" cy="6508750"/>
            <a:chOff x="228600" y="152400"/>
            <a:chExt cx="8629680" cy="6508750"/>
          </a:xfrm>
        </p:grpSpPr>
        <p:pic>
          <p:nvPicPr>
            <p:cNvPr id="38914" name="Picture 3" descr="nh3_molecule_bi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52400"/>
              <a:ext cx="228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5" name="Text Box 4"/>
            <p:cNvSpPr txBox="1">
              <a:spLocks noChangeArrowheads="1"/>
            </p:cNvSpPr>
            <p:nvPr/>
          </p:nvSpPr>
          <p:spPr bwMode="auto">
            <a:xfrm>
              <a:off x="446073" y="1447800"/>
              <a:ext cx="2125663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300" dirty="0"/>
                <a:t>NH</a:t>
              </a:r>
              <a:r>
                <a:rPr lang="es-AR" sz="2300" baseline="-25000" dirty="0"/>
                <a:t>3</a:t>
              </a:r>
              <a:r>
                <a:rPr lang="es-AR" sz="2300" dirty="0"/>
                <a:t> (amoníaco)</a:t>
              </a:r>
              <a:endParaRPr lang="es-ES" sz="2300" dirty="0"/>
            </a:p>
          </p:txBody>
        </p:sp>
        <p:pic>
          <p:nvPicPr>
            <p:cNvPr id="38916" name="Picture 5" descr="h2co_tumbl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6500" y="500063"/>
              <a:ext cx="116998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Text Box 6"/>
            <p:cNvSpPr txBox="1">
              <a:spLocks noChangeArrowheads="1"/>
            </p:cNvSpPr>
            <p:nvPr/>
          </p:nvSpPr>
          <p:spPr bwMode="auto">
            <a:xfrm>
              <a:off x="5291138" y="1412875"/>
              <a:ext cx="2763837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300" dirty="0"/>
                <a:t>H</a:t>
              </a:r>
              <a:r>
                <a:rPr lang="es-AR" sz="2300" baseline="-25000" dirty="0"/>
                <a:t>2</a:t>
              </a:r>
              <a:r>
                <a:rPr lang="es-AR" sz="2300" dirty="0"/>
                <a:t>CO </a:t>
              </a:r>
              <a:r>
                <a:rPr lang="es-AR" sz="2300" dirty="0" smtClean="0"/>
                <a:t>(formaldehido)</a:t>
              </a:r>
              <a:endParaRPr lang="es-ES" sz="2300" dirty="0"/>
            </a:p>
          </p:txBody>
        </p:sp>
        <p:pic>
          <p:nvPicPr>
            <p:cNvPr id="38918" name="Picture 7" descr="Ethanol"/>
            <p:cNvPicPr>
              <a:picLocks noChangeAspect="1" noChangeArrowheads="1"/>
            </p:cNvPicPr>
            <p:nvPr/>
          </p:nvPicPr>
          <p:blipFill>
            <a:blip r:embed="rId4" cstate="print">
              <a:lum bright="16000" contrast="8000"/>
            </a:blip>
            <a:srcRect/>
            <a:stretch>
              <a:fillRect/>
            </a:stretch>
          </p:blipFill>
          <p:spPr bwMode="auto">
            <a:xfrm>
              <a:off x="457200" y="2230438"/>
              <a:ext cx="1600200" cy="141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Text Box 8"/>
            <p:cNvSpPr txBox="1">
              <a:spLocks noChangeArrowheads="1"/>
            </p:cNvSpPr>
            <p:nvPr/>
          </p:nvSpPr>
          <p:spPr bwMode="auto">
            <a:xfrm>
              <a:off x="228600" y="3714750"/>
              <a:ext cx="2041525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300" dirty="0"/>
                <a:t>CH</a:t>
              </a:r>
              <a:r>
                <a:rPr lang="es-AR" sz="2300" baseline="-25000" dirty="0"/>
                <a:t>3</a:t>
              </a:r>
              <a:r>
                <a:rPr lang="es-AR" sz="2300" dirty="0"/>
                <a:t>CH</a:t>
              </a:r>
              <a:r>
                <a:rPr lang="es-AR" sz="2300" baseline="-25000" dirty="0"/>
                <a:t>2</a:t>
              </a:r>
              <a:r>
                <a:rPr lang="es-AR" sz="2300" dirty="0"/>
                <a:t>OH </a:t>
              </a:r>
            </a:p>
            <a:p>
              <a:pPr algn="ctr"/>
              <a:r>
                <a:rPr lang="es-AR" sz="2300" dirty="0"/>
                <a:t>(alcohol etílico)</a:t>
              </a:r>
              <a:endParaRPr lang="es-ES" sz="2300" dirty="0"/>
            </a:p>
          </p:txBody>
        </p:sp>
        <p:pic>
          <p:nvPicPr>
            <p:cNvPr id="38920" name="Picture 9" descr="PAH"/>
            <p:cNvPicPr>
              <a:picLocks noChangeAspect="1" noChangeArrowheads="1"/>
            </p:cNvPicPr>
            <p:nvPr/>
          </p:nvPicPr>
          <p:blipFill>
            <a:blip r:embed="rId5" cstate="print">
              <a:lum bright="16000" contrast="8000"/>
            </a:blip>
            <a:srcRect/>
            <a:stretch>
              <a:fillRect/>
            </a:stretch>
          </p:blipFill>
          <p:spPr bwMode="auto">
            <a:xfrm>
              <a:off x="5857884" y="2133600"/>
              <a:ext cx="1346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>
              <a:off x="5616575" y="3859213"/>
              <a:ext cx="2700338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300" dirty="0"/>
                <a:t>C</a:t>
              </a:r>
              <a:r>
                <a:rPr lang="es-AR" sz="2300" baseline="-25000" dirty="0"/>
                <a:t>6</a:t>
              </a:r>
              <a:r>
                <a:rPr lang="es-AR" sz="2300" dirty="0"/>
                <a:t>H</a:t>
              </a:r>
              <a:r>
                <a:rPr lang="es-AR" sz="2300" baseline="-25000" dirty="0"/>
                <a:t>6</a:t>
              </a:r>
              <a:endParaRPr lang="es-AR" sz="2300" dirty="0"/>
            </a:p>
            <a:p>
              <a:pPr algn="ctr"/>
              <a:r>
                <a:rPr lang="es-AR" sz="2300" dirty="0"/>
                <a:t>(benceno y similares)</a:t>
              </a:r>
              <a:endParaRPr lang="es-ES" sz="2300" dirty="0"/>
            </a:p>
          </p:txBody>
        </p:sp>
        <p:pic>
          <p:nvPicPr>
            <p:cNvPr id="38922" name="Picture 11" descr="nacl_spin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875" y="2714625"/>
              <a:ext cx="10795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Text Box 12"/>
            <p:cNvSpPr txBox="1">
              <a:spLocks noChangeArrowheads="1"/>
            </p:cNvSpPr>
            <p:nvPr/>
          </p:nvSpPr>
          <p:spPr bwMode="auto">
            <a:xfrm>
              <a:off x="2871788" y="3644900"/>
              <a:ext cx="2276475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300" dirty="0" err="1"/>
                <a:t>NaCl</a:t>
              </a:r>
              <a:r>
                <a:rPr lang="es-AR" sz="2300" dirty="0"/>
                <a:t> </a:t>
              </a:r>
            </a:p>
            <a:p>
              <a:pPr algn="ctr"/>
              <a:r>
                <a:rPr lang="es-AR" sz="2300" dirty="0"/>
                <a:t>(cloruro de sodio)</a:t>
              </a:r>
              <a:endParaRPr lang="es-ES" sz="2300" dirty="0"/>
            </a:p>
          </p:txBody>
        </p:sp>
        <p:pic>
          <p:nvPicPr>
            <p:cNvPr id="38924" name="Picture 13" descr="so2_spin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188" y="5072063"/>
              <a:ext cx="1011237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5" name="Text Box 14"/>
            <p:cNvSpPr txBox="1">
              <a:spLocks noChangeArrowheads="1"/>
            </p:cNvSpPr>
            <p:nvPr/>
          </p:nvSpPr>
          <p:spPr bwMode="auto">
            <a:xfrm>
              <a:off x="781050" y="5867400"/>
              <a:ext cx="2422525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300"/>
                <a:t>SO</a:t>
              </a:r>
              <a:r>
                <a:rPr lang="es-AR" sz="2300" baseline="-25000"/>
                <a:t>2</a:t>
              </a:r>
            </a:p>
            <a:p>
              <a:pPr algn="ctr"/>
              <a:r>
                <a:rPr lang="es-AR" sz="2300"/>
                <a:t>(dióxido de azufre)</a:t>
              </a:r>
              <a:endParaRPr lang="es-ES" sz="2300"/>
            </a:p>
          </p:txBody>
        </p:sp>
        <p:pic>
          <p:nvPicPr>
            <p:cNvPr id="38926" name="Picture 15" descr="glycin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9725" y="5037138"/>
              <a:ext cx="2438400" cy="151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7" name="Text Box 16"/>
            <p:cNvSpPr txBox="1">
              <a:spLocks noChangeArrowheads="1"/>
            </p:cNvSpPr>
            <p:nvPr/>
          </p:nvSpPr>
          <p:spPr bwMode="auto">
            <a:xfrm>
              <a:off x="6643688" y="5486400"/>
              <a:ext cx="21272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300"/>
                <a:t>NH</a:t>
              </a:r>
              <a:r>
                <a:rPr lang="pt-BR" sz="2300" baseline="-25000"/>
                <a:t>2</a:t>
              </a:r>
              <a:r>
                <a:rPr lang="pt-BR" sz="2300"/>
                <a:t>CH</a:t>
              </a:r>
              <a:r>
                <a:rPr lang="pt-BR" sz="2300" baseline="-25000"/>
                <a:t>2</a:t>
              </a:r>
              <a:r>
                <a:rPr lang="pt-BR" sz="2300"/>
                <a:t>COOH</a:t>
              </a:r>
              <a:r>
                <a:rPr lang="es-AR" sz="2300"/>
                <a:t> </a:t>
              </a:r>
            </a:p>
            <a:p>
              <a:pPr algn="ctr"/>
              <a:r>
                <a:rPr lang="es-AR" sz="2300"/>
                <a:t>(Glicina)</a:t>
              </a:r>
              <a:endParaRPr lang="es-ES" sz="2300"/>
            </a:p>
          </p:txBody>
        </p:sp>
        <p:pic>
          <p:nvPicPr>
            <p:cNvPr id="16" name="15 Imagen" descr="fullenero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0438" y="2166910"/>
              <a:ext cx="1547842" cy="1547842"/>
            </a:xfrm>
            <a:prstGeom prst="rect">
              <a:avLst/>
            </a:prstGeom>
          </p:spPr>
        </p:pic>
        <p:pic>
          <p:nvPicPr>
            <p:cNvPr id="17" name="16 Imagen" descr="molecula_de_agua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57589" y="254284"/>
              <a:ext cx="1085849" cy="131732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3321754" y="1643050"/>
              <a:ext cx="153599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300" dirty="0" smtClean="0"/>
                <a:t>H</a:t>
              </a:r>
              <a:r>
                <a:rPr lang="es-AR" sz="2300" baseline="-25000" dirty="0" smtClean="0"/>
                <a:t>2</a:t>
              </a:r>
              <a:r>
                <a:rPr lang="es-AR" sz="2300" dirty="0" smtClean="0"/>
                <a:t>O (agua)</a:t>
              </a:r>
              <a:endParaRPr lang="es-ES" sz="2300" dirty="0" smtClean="0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57290" y="2961829"/>
            <a:ext cx="6286544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900" dirty="0" smtClean="0"/>
              <a:t>Algunas moléculas interesantes del MIE</a:t>
            </a:r>
            <a:endParaRPr lang="es-ES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535785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900" dirty="0" smtClean="0"/>
              <a:t>¿Cómo “vemos” a las moléculas?</a:t>
            </a:r>
            <a:endParaRPr lang="es-ES" sz="29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43702" y="214290"/>
            <a:ext cx="2286016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Clase 4 con mayor profundidad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214282" y="1214422"/>
            <a:ext cx="8617218" cy="4071966"/>
            <a:chOff x="214282" y="1214422"/>
            <a:chExt cx="8617218" cy="4071966"/>
          </a:xfrm>
        </p:grpSpPr>
        <p:sp>
          <p:nvSpPr>
            <p:cNvPr id="5" name="4 CuadroTexto"/>
            <p:cNvSpPr txBox="1"/>
            <p:nvPr/>
          </p:nvSpPr>
          <p:spPr>
            <a:xfrm>
              <a:off x="214282" y="1214422"/>
              <a:ext cx="206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/>
                <a:t>Básicamente…</a:t>
              </a:r>
              <a:endParaRPr lang="es-ES" sz="240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85720" y="4374071"/>
              <a:ext cx="32095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200" dirty="0" smtClean="0"/>
                <a:t>Por ejemplo una molécula </a:t>
              </a:r>
            </a:p>
            <a:p>
              <a:pPr algn="ctr"/>
              <a:r>
                <a:rPr lang="es-ES" sz="2200" dirty="0" smtClean="0"/>
                <a:t>realiza rotaciones</a:t>
              </a:r>
              <a:endParaRPr lang="es-ES" sz="2200" dirty="0"/>
            </a:p>
          </p:txBody>
        </p:sp>
        <p:sp>
          <p:nvSpPr>
            <p:cNvPr id="7" name="6 Flecha abajo"/>
            <p:cNvSpPr/>
            <p:nvPr/>
          </p:nvSpPr>
          <p:spPr bwMode="auto">
            <a:xfrm rot="16200000">
              <a:off x="3786182" y="4429132"/>
              <a:ext cx="428628" cy="71438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572000" y="4178392"/>
              <a:ext cx="425950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200" dirty="0" smtClean="0"/>
                <a:t>Gasta energía – la pierde en </a:t>
              </a:r>
            </a:p>
            <a:p>
              <a:pPr algn="ctr"/>
              <a:r>
                <a:rPr lang="es-ES" sz="2200" dirty="0" smtClean="0"/>
                <a:t>forma de radiación</a:t>
              </a:r>
            </a:p>
            <a:p>
              <a:pPr algn="ctr"/>
              <a:r>
                <a:rPr lang="es-ES" sz="2200" dirty="0" smtClean="0"/>
                <a:t>(en ondas de radio – mm y sub mm)</a:t>
              </a:r>
              <a:endParaRPr lang="es-ES" sz="2200" dirty="0"/>
            </a:p>
          </p:txBody>
        </p:sp>
        <p:pic>
          <p:nvPicPr>
            <p:cNvPr id="10" name="9 Imagen" descr="ray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4572004" y="571484"/>
              <a:ext cx="1143000" cy="57150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5" descr="h2co_tumbl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728" y="2857496"/>
              <a:ext cx="1476256" cy="110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6858048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900" dirty="0" smtClean="0"/>
              <a:t>¿Por qué las moléculas nos dan información?</a:t>
            </a:r>
            <a:endParaRPr lang="es-ES" sz="29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285720" y="1142984"/>
            <a:ext cx="8405766" cy="5115018"/>
            <a:chOff x="285720" y="1142984"/>
            <a:chExt cx="8405766" cy="5115018"/>
          </a:xfrm>
        </p:grpSpPr>
        <p:sp>
          <p:nvSpPr>
            <p:cNvPr id="3" name="2 CuadroTexto"/>
            <p:cNvSpPr txBox="1"/>
            <p:nvPr/>
          </p:nvSpPr>
          <p:spPr>
            <a:xfrm>
              <a:off x="285720" y="1142984"/>
              <a:ext cx="13628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500" u="sng" dirty="0" smtClean="0">
                  <a:solidFill>
                    <a:schemeClr val="bg1"/>
                  </a:solidFill>
                </a:rPr>
                <a:t>Ejemplo</a:t>
              </a:r>
              <a:r>
                <a:rPr lang="es-ES" sz="2500" dirty="0" smtClean="0">
                  <a:solidFill>
                    <a:schemeClr val="bg1"/>
                  </a:solidFill>
                </a:rPr>
                <a:t>:</a:t>
              </a:r>
              <a:endParaRPr lang="es-ES" sz="2500" dirty="0">
                <a:solidFill>
                  <a:schemeClr val="bg1"/>
                </a:solidFill>
              </a:endParaRPr>
            </a:p>
          </p:txBody>
        </p:sp>
        <p:pic>
          <p:nvPicPr>
            <p:cNvPr id="4" name="3 Imagen" descr="RedBlueOutflo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1928802"/>
              <a:ext cx="2571736" cy="3242837"/>
            </a:xfrm>
            <a:prstGeom prst="rect">
              <a:avLst/>
            </a:prstGeom>
          </p:spPr>
        </p:pic>
        <p:cxnSp>
          <p:nvCxnSpPr>
            <p:cNvPr id="6" name="5 Conector recto de flecha"/>
            <p:cNvCxnSpPr/>
            <p:nvPr/>
          </p:nvCxnSpPr>
          <p:spPr>
            <a:xfrm flipV="1">
              <a:off x="2000232" y="2285992"/>
              <a:ext cx="2428892" cy="11430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7 Imagen" descr="EspectroCSw44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070218" y="716203"/>
              <a:ext cx="2357456" cy="3211018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4492636" y="3585006"/>
              <a:ext cx="357982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100" dirty="0" smtClean="0">
                  <a:solidFill>
                    <a:schemeClr val="bg1"/>
                  </a:solidFill>
                </a:rPr>
                <a:t>Detección de la emisión del CS</a:t>
              </a:r>
              <a:endParaRPr lang="es-ES" sz="21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11" descr="nacl_spin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938" y="4691077"/>
              <a:ext cx="10795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06400" dir="4020000" sx="140000" sy="140000" algn="ctr" rotWithShape="0">
                <a:srgbClr val="FF0000"/>
              </a:outerShdw>
            </a:effectLst>
          </p:spPr>
        </p:pic>
        <p:sp>
          <p:nvSpPr>
            <p:cNvPr id="11" name="10 CuadroTexto"/>
            <p:cNvSpPr txBox="1"/>
            <p:nvPr/>
          </p:nvSpPr>
          <p:spPr>
            <a:xfrm>
              <a:off x="4786314" y="4572008"/>
              <a:ext cx="39051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100" dirty="0" smtClean="0">
                  <a:solidFill>
                    <a:schemeClr val="bg1"/>
                  </a:solidFill>
                </a:rPr>
                <a:t>Para que el CS se excite y rote </a:t>
              </a:r>
            </a:p>
            <a:p>
              <a:r>
                <a:rPr lang="es-ES" sz="2100" dirty="0" smtClean="0">
                  <a:solidFill>
                    <a:schemeClr val="bg1"/>
                  </a:solidFill>
                </a:rPr>
                <a:t>con una dada energía se necesitan:</a:t>
              </a:r>
              <a:endParaRPr lang="es-ES" sz="2100" dirty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357818" y="5500702"/>
              <a:ext cx="2499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</a:rPr>
                <a:t>Densidades ˃ 10</a:t>
              </a:r>
              <a:r>
                <a:rPr lang="es-ES" sz="2000" baseline="30000" dirty="0" smtClean="0">
                  <a:solidFill>
                    <a:schemeClr val="bg1"/>
                  </a:solidFill>
                </a:rPr>
                <a:t>7</a:t>
              </a:r>
              <a:r>
                <a:rPr lang="es-ES" sz="2000" dirty="0" smtClean="0">
                  <a:solidFill>
                    <a:schemeClr val="bg1"/>
                  </a:solidFill>
                </a:rPr>
                <a:t> cm</a:t>
              </a:r>
              <a:r>
                <a:rPr lang="es-ES" sz="2000" baseline="30000" dirty="0" smtClean="0">
                  <a:solidFill>
                    <a:schemeClr val="bg1"/>
                  </a:solidFill>
                </a:rPr>
                <a:t>-3</a:t>
              </a:r>
              <a:endParaRPr lang="es-ES" sz="2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357818" y="5857892"/>
              <a:ext cx="2353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</a:rPr>
                <a:t>Temperaturas ˃ 60 K</a:t>
              </a:r>
              <a:endParaRPr lang="es-E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lecN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5911868" cy="542857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7158" y="214290"/>
            <a:ext cx="8276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dirty="0" smtClean="0">
                <a:solidFill>
                  <a:schemeClr val="bg1"/>
                </a:solidFill>
              </a:rPr>
              <a:t>Gas molecular alrededor de una región HII en forma de una cáscara que la </a:t>
            </a:r>
          </a:p>
          <a:p>
            <a:pPr algn="ctr"/>
            <a:r>
              <a:rPr lang="es-ES" sz="2100" dirty="0" smtClean="0">
                <a:solidFill>
                  <a:schemeClr val="bg1"/>
                </a:solidFill>
              </a:rPr>
              <a:t>envuelve.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786446" y="2000240"/>
            <a:ext cx="2143140" cy="5715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074788" y="1714488"/>
            <a:ext cx="71205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aseline="30000" dirty="0" smtClean="0">
                <a:solidFill>
                  <a:schemeClr val="bg1"/>
                </a:solidFill>
              </a:rPr>
              <a:t>13</a:t>
            </a:r>
            <a:r>
              <a:rPr lang="es-ES" sz="2000" dirty="0" smtClean="0">
                <a:solidFill>
                  <a:schemeClr val="bg1"/>
                </a:solidFill>
              </a:rPr>
              <a:t>CO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2101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 de flecha"/>
          <p:cNvCxnSpPr/>
          <p:nvPr/>
        </p:nvCxnSpPr>
        <p:spPr>
          <a:xfrm flipV="1">
            <a:off x="3635896" y="548680"/>
            <a:ext cx="1944216" cy="20882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796136" y="332656"/>
            <a:ext cx="71205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aseline="30000" dirty="0" smtClean="0">
                <a:solidFill>
                  <a:schemeClr val="bg1"/>
                </a:solidFill>
              </a:rPr>
              <a:t>12</a:t>
            </a:r>
            <a:r>
              <a:rPr lang="es-ES" sz="2000" dirty="0" smtClean="0">
                <a:solidFill>
                  <a:schemeClr val="bg1"/>
                </a:solidFill>
              </a:rPr>
              <a:t>CO</a:t>
            </a:r>
            <a:endParaRPr lang="es-ES" sz="2000" dirty="0">
              <a:solidFill>
                <a:schemeClr val="bg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211960" y="5013176"/>
            <a:ext cx="324036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668344" y="5517232"/>
            <a:ext cx="71205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aseline="30000" dirty="0" smtClean="0">
                <a:solidFill>
                  <a:schemeClr val="bg1"/>
                </a:solidFill>
              </a:rPr>
              <a:t>12</a:t>
            </a:r>
            <a:r>
              <a:rPr lang="es-ES" sz="2000" dirty="0" smtClean="0">
                <a:solidFill>
                  <a:schemeClr val="bg1"/>
                </a:solidFill>
              </a:rPr>
              <a:t>CO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5485" y="142852"/>
            <a:ext cx="1978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u="sng" dirty="0" smtClean="0">
                <a:solidFill>
                  <a:schemeClr val="bg1"/>
                </a:solidFill>
              </a:rPr>
              <a:t>Otro ejemplo</a:t>
            </a:r>
            <a:r>
              <a:rPr lang="es-ES" sz="2500" dirty="0" smtClean="0">
                <a:solidFill>
                  <a:schemeClr val="bg1"/>
                </a:solidFill>
              </a:rPr>
              <a:t>: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82" y="928670"/>
            <a:ext cx="4241867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Emisión </a:t>
            </a:r>
            <a:r>
              <a:rPr lang="es-ES" sz="2200" dirty="0" err="1" smtClean="0">
                <a:solidFill>
                  <a:schemeClr val="bg1"/>
                </a:solidFill>
              </a:rPr>
              <a:t>maser</a:t>
            </a:r>
            <a:r>
              <a:rPr lang="es-ES" sz="2200" dirty="0" smtClean="0">
                <a:solidFill>
                  <a:schemeClr val="bg1"/>
                </a:solidFill>
              </a:rPr>
              <a:t> del OH a 1720 MHz</a:t>
            </a:r>
            <a:endParaRPr lang="es-ES" sz="2200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466267" y="1785926"/>
            <a:ext cx="6177567" cy="430887"/>
            <a:chOff x="499363" y="1785926"/>
            <a:chExt cx="6177567" cy="430887"/>
          </a:xfrm>
        </p:grpSpPr>
        <p:sp>
          <p:nvSpPr>
            <p:cNvPr id="4" name="3 CuadroTexto"/>
            <p:cNvSpPr txBox="1"/>
            <p:nvPr/>
          </p:nvSpPr>
          <p:spPr>
            <a:xfrm>
              <a:off x="499363" y="1785926"/>
              <a:ext cx="857927" cy="43088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2200" dirty="0" err="1" smtClean="0">
                  <a:solidFill>
                    <a:schemeClr val="bg1"/>
                  </a:solidFill>
                </a:rPr>
                <a:t>maser</a:t>
              </a:r>
              <a:endParaRPr lang="es-ES" sz="2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1428728" y="2071678"/>
              <a:ext cx="785818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2285984" y="1785926"/>
              <a:ext cx="4390946" cy="43088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2200" dirty="0" smtClean="0">
                  <a:solidFill>
                    <a:schemeClr val="bg1"/>
                  </a:solidFill>
                </a:rPr>
                <a:t>como un laser pero en ondas de radio</a:t>
              </a:r>
              <a:endParaRPr lang="es-ES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8 Imagen" descr="Som_5_09_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1665" y="2733697"/>
            <a:ext cx="3019425" cy="383857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073856" y="3286124"/>
            <a:ext cx="399821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Se necesitan altas densidades y </a:t>
            </a:r>
          </a:p>
          <a:p>
            <a:r>
              <a:rPr lang="es-ES" sz="2200" dirty="0" smtClean="0">
                <a:solidFill>
                  <a:schemeClr val="bg1"/>
                </a:solidFill>
              </a:rPr>
              <a:t>choques fuertes para generar esta </a:t>
            </a:r>
          </a:p>
          <a:p>
            <a:r>
              <a:rPr lang="es-ES" sz="2200" dirty="0" smtClean="0">
                <a:solidFill>
                  <a:schemeClr val="bg1"/>
                </a:solidFill>
              </a:rPr>
              <a:t>emisión.</a:t>
            </a:r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4282" y="5572140"/>
            <a:ext cx="5048177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bg1"/>
                </a:solidFill>
              </a:rPr>
              <a:t>Interacción de RSN con nubes moleculares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4348" y="1071546"/>
            <a:ext cx="7643866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900" dirty="0" smtClean="0"/>
              <a:t>Conocemos más de 130 moléculas interestelares </a:t>
            </a:r>
            <a:endParaRPr lang="es-ES" sz="2900" dirty="0"/>
          </a:p>
        </p:txBody>
      </p:sp>
      <p:sp>
        <p:nvSpPr>
          <p:cNvPr id="3" name="2 Botón de acción: Hacia delante o Siguiente">
            <a:hlinkClick r:id="rId2" action="ppaction://program" highlightClick="1"/>
          </p:cNvPr>
          <p:cNvSpPr/>
          <p:nvPr/>
        </p:nvSpPr>
        <p:spPr>
          <a:xfrm>
            <a:off x="4071934" y="2285992"/>
            <a:ext cx="1042416" cy="104241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50029" y="3631172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http://www.astrochymist.org/astrochymist_ism.html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4429156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900" dirty="0" smtClean="0"/>
              <a:t>Una última cosa importante:</a:t>
            </a:r>
            <a:endParaRPr lang="es-ES" sz="29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357158" y="1500174"/>
            <a:ext cx="8277373" cy="2786082"/>
            <a:chOff x="357158" y="1000108"/>
            <a:chExt cx="8277373" cy="2786082"/>
          </a:xfrm>
        </p:grpSpPr>
        <p:sp>
          <p:nvSpPr>
            <p:cNvPr id="4" name="3 CuadroTexto"/>
            <p:cNvSpPr txBox="1"/>
            <p:nvPr/>
          </p:nvSpPr>
          <p:spPr>
            <a:xfrm>
              <a:off x="1142976" y="1783667"/>
              <a:ext cx="2715039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Moléculas orgánicas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4143372" y="1571612"/>
              <a:ext cx="785818" cy="857256"/>
              <a:chOff x="4143372" y="1571612"/>
              <a:chExt cx="785818" cy="857256"/>
            </a:xfrm>
          </p:grpSpPr>
          <p:sp>
            <p:nvSpPr>
              <p:cNvPr id="5" name="4 Flecha derecha"/>
              <p:cNvSpPr/>
              <p:nvPr/>
            </p:nvSpPr>
            <p:spPr>
              <a:xfrm>
                <a:off x="4143372" y="1785926"/>
                <a:ext cx="785818" cy="500066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" name="6 Conector recto"/>
              <p:cNvCxnSpPr/>
              <p:nvPr/>
            </p:nvCxnSpPr>
            <p:spPr>
              <a:xfrm rot="16200000" flipH="1">
                <a:off x="4036215" y="1678769"/>
                <a:ext cx="857256" cy="64294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"/>
              <p:cNvCxnSpPr/>
              <p:nvPr/>
            </p:nvCxnSpPr>
            <p:spPr>
              <a:xfrm rot="5400000">
                <a:off x="4036215" y="1678769"/>
                <a:ext cx="857256" cy="64294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15 CuadroTexto"/>
            <p:cNvSpPr txBox="1"/>
            <p:nvPr/>
          </p:nvSpPr>
          <p:spPr>
            <a:xfrm>
              <a:off x="5191269" y="1824327"/>
              <a:ext cx="1595309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Seres vivos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pic>
          <p:nvPicPr>
            <p:cNvPr id="17" name="16 Imagen" descr="Marcianos_malas_pulga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0892" y="1000108"/>
              <a:ext cx="1111502" cy="1968947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8001024" y="1357298"/>
              <a:ext cx="63350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000" b="1" dirty="0" smtClean="0">
                  <a:solidFill>
                    <a:srgbClr val="FFFF00"/>
                  </a:solidFill>
                </a:rPr>
                <a:t>?</a:t>
              </a:r>
              <a:endParaRPr lang="es-ES" sz="70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57158" y="3324525"/>
              <a:ext cx="3494033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Vida tal cual la conocemos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4143372" y="3286124"/>
              <a:ext cx="785818" cy="50006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143504" y="3286124"/>
              <a:ext cx="2715039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Moléculas orgánicas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 Imagen" descr="web-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214563"/>
            <a:ext cx="2571750" cy="19288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357554" y="2285992"/>
            <a:ext cx="5266185" cy="1785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u="sng" dirty="0">
                <a:solidFill>
                  <a:schemeClr val="bg1"/>
                </a:solidFill>
              </a:rPr>
              <a:t>Las clases se podrán ir bajando de la web de</a:t>
            </a:r>
            <a:r>
              <a:rPr lang="es-ES" sz="2200" dirty="0">
                <a:solidFill>
                  <a:schemeClr val="bg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>
                <a:solidFill>
                  <a:schemeClr val="bg1"/>
                </a:solidFill>
              </a:rPr>
              <a:t>http://cms.iafe.uba.ar/sparon/divulg.html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u="sng" dirty="0">
                <a:solidFill>
                  <a:schemeClr val="bg1"/>
                </a:solidFill>
              </a:rPr>
              <a:t>mi mail</a:t>
            </a:r>
            <a:r>
              <a:rPr lang="es-ES" sz="2200" dirty="0">
                <a:solidFill>
                  <a:schemeClr val="bg1"/>
                </a:solidFill>
              </a:rPr>
              <a:t>: sparon@iafe.uba.ar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licin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500042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2" name="11 Grupo"/>
          <p:cNvGrpSpPr/>
          <p:nvPr/>
        </p:nvGrpSpPr>
        <p:grpSpPr>
          <a:xfrm>
            <a:off x="714348" y="5169771"/>
            <a:ext cx="8125801" cy="830997"/>
            <a:chOff x="714348" y="4929198"/>
            <a:chExt cx="8125801" cy="830997"/>
          </a:xfrm>
        </p:grpSpPr>
        <p:sp>
          <p:nvSpPr>
            <p:cNvPr id="4" name="3 Flecha derecha"/>
            <p:cNvSpPr/>
            <p:nvPr/>
          </p:nvSpPr>
          <p:spPr>
            <a:xfrm>
              <a:off x="714348" y="5072074"/>
              <a:ext cx="785818" cy="500066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14480" y="4929198"/>
              <a:ext cx="7125669" cy="8309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</a:rPr>
                <a:t>Los ladrillos básicos de la vida parecen estar esparcidos </a:t>
              </a:r>
            </a:p>
            <a:p>
              <a:r>
                <a:rPr lang="es-ES" sz="2400" dirty="0" smtClean="0">
                  <a:solidFill>
                    <a:schemeClr val="bg1"/>
                  </a:solidFill>
                </a:rPr>
                <a:t>por  todo el Universo. 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14282" y="2214554"/>
            <a:ext cx="4519186" cy="2143140"/>
            <a:chOff x="214282" y="1500174"/>
            <a:chExt cx="4519186" cy="2143140"/>
          </a:xfrm>
        </p:grpSpPr>
        <p:sp>
          <p:nvSpPr>
            <p:cNvPr id="2" name="1 CuadroTexto"/>
            <p:cNvSpPr txBox="1"/>
            <p:nvPr/>
          </p:nvSpPr>
          <p:spPr>
            <a:xfrm>
              <a:off x="214282" y="1500174"/>
              <a:ext cx="4519186" cy="8309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</a:rPr>
                <a:t>El descubrimiento de la Glicina en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</a:rPr>
                <a:t>el MIE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14348" y="2571744"/>
              <a:ext cx="364555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100" dirty="0" smtClean="0">
                  <a:solidFill>
                    <a:schemeClr val="bg1"/>
                  </a:solidFill>
                </a:rPr>
                <a:t>(aminoácido – neurotransmisor)</a:t>
              </a:r>
              <a:endParaRPr lang="es-ES" sz="2100" dirty="0">
                <a:solidFill>
                  <a:schemeClr val="bg1"/>
                </a:solidFill>
              </a:endParaRPr>
            </a:p>
          </p:txBody>
        </p:sp>
        <p:sp>
          <p:nvSpPr>
            <p:cNvPr id="8" name="7 Flecha doblada hacia arriba"/>
            <p:cNvSpPr/>
            <p:nvPr/>
          </p:nvSpPr>
          <p:spPr>
            <a:xfrm rot="5400000">
              <a:off x="1432160" y="3068378"/>
              <a:ext cx="576642" cy="440630"/>
            </a:xfrm>
            <a:prstGeom prst="bentUp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928794" y="3273982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constituyen las proteínas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9 Imagen" descr="070814150630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2881313" cy="2160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85728"/>
            <a:ext cx="303801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3200" u="sng" dirty="0" smtClean="0">
                <a:solidFill>
                  <a:schemeClr val="bg1"/>
                </a:solidFill>
              </a:rPr>
              <a:t>Resumen Clase 2</a:t>
            </a:r>
            <a:endParaRPr lang="es-ES" sz="3200" u="sng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357158" y="1500174"/>
            <a:ext cx="6965368" cy="4005046"/>
            <a:chOff x="357158" y="1737500"/>
            <a:chExt cx="6965368" cy="4005046"/>
          </a:xfrm>
        </p:grpSpPr>
        <p:sp>
          <p:nvSpPr>
            <p:cNvPr id="3" name="2 CuadroTexto"/>
            <p:cNvSpPr txBox="1"/>
            <p:nvPr/>
          </p:nvSpPr>
          <p:spPr>
            <a:xfrm>
              <a:off x="357158" y="1737500"/>
              <a:ext cx="5856090" cy="4770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</a:rPr>
                <a:t>En el MIE se produce una química muy rica</a:t>
              </a:r>
              <a:endParaRPr lang="es-ES" sz="2500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57158" y="2500306"/>
              <a:ext cx="4046301" cy="4770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</a:rPr>
                <a:t>Se generan muchas moléculas</a:t>
              </a:r>
              <a:endParaRPr lang="es-ES" sz="2500" dirty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57158" y="3286124"/>
              <a:ext cx="3407343" cy="4770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</a:rPr>
                <a:t>Hay moléculas orgánicas</a:t>
              </a:r>
              <a:endParaRPr lang="es-ES" sz="2500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7158" y="4071942"/>
              <a:ext cx="4071949" cy="47705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</a:rPr>
                <a:t>Algunas de ellas “prebióticas”</a:t>
              </a:r>
              <a:endParaRPr lang="es-ES" sz="2500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57158" y="4880772"/>
              <a:ext cx="6965368" cy="86177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500" dirty="0" smtClean="0">
                  <a:solidFill>
                    <a:schemeClr val="bg1"/>
                  </a:solidFill>
                </a:rPr>
                <a:t>En el MIE se encuentra todo el material para formar </a:t>
              </a:r>
            </a:p>
            <a:p>
              <a:r>
                <a:rPr lang="es-ES" sz="2500" dirty="0" smtClean="0">
                  <a:solidFill>
                    <a:schemeClr val="bg1"/>
                  </a:solidFill>
                </a:rPr>
                <a:t>estrellas, planetas y vida</a:t>
              </a:r>
              <a:endParaRPr lang="es-ES" sz="25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1928802"/>
            <a:ext cx="18405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solidFill>
                  <a:schemeClr val="bg1"/>
                </a:solidFill>
              </a:rPr>
              <a:t>Ir pensando</a:t>
            </a:r>
            <a:r>
              <a:rPr lang="es-ES" sz="2600" dirty="0" smtClean="0">
                <a:solidFill>
                  <a:schemeClr val="bg1"/>
                </a:solidFill>
              </a:rPr>
              <a:t>:</a:t>
            </a:r>
            <a:endParaRPr lang="es-ES" sz="2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2714620"/>
            <a:ext cx="74254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</a:rPr>
              <a:t>¿Cómo se </a:t>
            </a:r>
            <a:r>
              <a:rPr lang="es-ES" sz="2300" dirty="0" smtClean="0">
                <a:solidFill>
                  <a:schemeClr val="bg1"/>
                </a:solidFill>
              </a:rPr>
              <a:t>forman </a:t>
            </a:r>
            <a:r>
              <a:rPr lang="es-ES" sz="2300" dirty="0" smtClean="0">
                <a:solidFill>
                  <a:schemeClr val="bg1"/>
                </a:solidFill>
              </a:rPr>
              <a:t>las estrellas? ¿Qué procesos intervienen?</a:t>
            </a:r>
          </a:p>
          <a:p>
            <a:r>
              <a:rPr lang="es-ES" sz="2300" dirty="0" smtClean="0">
                <a:solidFill>
                  <a:schemeClr val="bg1"/>
                </a:solidFill>
              </a:rPr>
              <a:t>Pensar en “teorías” propias e intuitivas acerca de esto…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2714620"/>
            <a:ext cx="7929618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Clase 2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Moléculas en el MIE.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Procesos químicos y físicos.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tomo2ac1.jpg"/>
          <p:cNvPicPr>
            <a:picLocks noChangeAspect="1"/>
          </p:cNvPicPr>
          <p:nvPr/>
        </p:nvPicPr>
        <p:blipFill>
          <a:blip r:embed="rId2" cstate="print">
            <a:lum bright="1000" contrast="2000"/>
          </a:blip>
          <a:stretch>
            <a:fillRect/>
          </a:stretch>
        </p:blipFill>
        <p:spPr>
          <a:xfrm>
            <a:off x="500034" y="928670"/>
            <a:ext cx="3052986" cy="22860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285728"/>
            <a:ext cx="1241045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600" dirty="0" smtClean="0">
                <a:solidFill>
                  <a:schemeClr val="bg1"/>
                </a:solidFill>
              </a:rPr>
              <a:t>Átomos</a:t>
            </a:r>
            <a:endParaRPr lang="es-ES" sz="26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9124" y="1610013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</a:t>
            </a:r>
            <a:r>
              <a:rPr lang="es-ES" sz="2400" dirty="0" smtClean="0">
                <a:solidFill>
                  <a:schemeClr val="bg1"/>
                </a:solidFill>
              </a:rPr>
              <a:t>onstituyen los elementos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06" y="3429000"/>
            <a:ext cx="393409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dirty="0" smtClean="0">
                <a:solidFill>
                  <a:schemeClr val="bg1"/>
                </a:solidFill>
              </a:rPr>
              <a:t>Formados por protones, neutrones </a:t>
            </a:r>
          </a:p>
          <a:p>
            <a:pPr algn="ctr"/>
            <a:r>
              <a:rPr lang="es-ES" sz="2100" dirty="0" smtClean="0">
                <a:solidFill>
                  <a:schemeClr val="bg1"/>
                </a:solidFill>
              </a:rPr>
              <a:t>y electrones.</a:t>
            </a:r>
          </a:p>
          <a:p>
            <a:pPr algn="ctr"/>
            <a:r>
              <a:rPr lang="es-ES" sz="2100" dirty="0" smtClean="0">
                <a:solidFill>
                  <a:schemeClr val="bg1"/>
                </a:solidFill>
              </a:rPr>
              <a:t>Medidas típicas ~ 1 </a:t>
            </a:r>
            <a:r>
              <a:rPr lang="es-ES" sz="2100" dirty="0" smtClean="0">
                <a:solidFill>
                  <a:schemeClr val="bg1"/>
                </a:solidFill>
                <a:sym typeface="Symbol"/>
              </a:rPr>
              <a:t> 10</a:t>
            </a:r>
            <a:r>
              <a:rPr lang="es-ES" sz="2100" baseline="30000" dirty="0" smtClean="0">
                <a:solidFill>
                  <a:schemeClr val="bg1"/>
                </a:solidFill>
                <a:sym typeface="Symbol"/>
              </a:rPr>
              <a:t>-10</a:t>
            </a:r>
            <a:r>
              <a:rPr lang="es-ES" sz="2100" dirty="0" smtClean="0">
                <a:solidFill>
                  <a:schemeClr val="bg1"/>
                </a:solidFill>
                <a:sym typeface="Symbol"/>
              </a:rPr>
              <a:t> m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3428992" y="714356"/>
            <a:ext cx="714380" cy="235745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6016194" y="2214554"/>
            <a:ext cx="484632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071934" y="3408384"/>
            <a:ext cx="4795845" cy="3235326"/>
            <a:chOff x="816" y="432"/>
            <a:chExt cx="4320" cy="3037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816" y="432"/>
              <a:ext cx="4320" cy="3037"/>
              <a:chOff x="816" y="432"/>
              <a:chExt cx="4320" cy="3037"/>
            </a:xfrm>
          </p:grpSpPr>
          <p:pic>
            <p:nvPicPr>
              <p:cNvPr id="14" name="Picture 3" descr="PeriodicTab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432"/>
                <a:ext cx="4320" cy="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1584" y="528"/>
                <a:ext cx="1841" cy="816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1584" cy="24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766" y="690"/>
              <a:ext cx="171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 dirty="0" smtClean="0">
                  <a:solidFill>
                    <a:srgbClr val="000000"/>
                  </a:solidFill>
                </a:rPr>
                <a:t>Tabla Periódica</a:t>
              </a:r>
              <a:endParaRPr lang="es-ES" sz="20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948359"/>
            <a:ext cx="3643306" cy="2623517"/>
            <a:chOff x="0" y="785794"/>
            <a:chExt cx="3643306" cy="2623517"/>
          </a:xfrm>
        </p:grpSpPr>
        <p:pic>
          <p:nvPicPr>
            <p:cNvPr id="2" name="1 Imagen" descr="atomo2ac1.jpg"/>
            <p:cNvPicPr>
              <a:picLocks noChangeAspect="1"/>
            </p:cNvPicPr>
            <p:nvPr/>
          </p:nvPicPr>
          <p:blipFill>
            <a:blip r:embed="rId2" cstate="print">
              <a:lum bright="1000" contrast="2000"/>
            </a:blip>
            <a:stretch>
              <a:fillRect/>
            </a:stretch>
          </p:blipFill>
          <p:spPr>
            <a:xfrm>
              <a:off x="0" y="785794"/>
              <a:ext cx="2289740" cy="1714512"/>
            </a:xfrm>
            <a:prstGeom prst="rect">
              <a:avLst/>
            </a:prstGeom>
          </p:spPr>
        </p:pic>
        <p:pic>
          <p:nvPicPr>
            <p:cNvPr id="3" name="2 Imagen" descr="atomo2ac1.jpg"/>
            <p:cNvPicPr>
              <a:picLocks noChangeAspect="1"/>
            </p:cNvPicPr>
            <p:nvPr/>
          </p:nvPicPr>
          <p:blipFill>
            <a:blip r:embed="rId2" cstate="print">
              <a:lum bright="1000" contrast="2000"/>
            </a:blip>
            <a:stretch>
              <a:fillRect/>
            </a:stretch>
          </p:blipFill>
          <p:spPr>
            <a:xfrm>
              <a:off x="2116813" y="1000108"/>
              <a:ext cx="1526493" cy="1143008"/>
            </a:xfrm>
            <a:prstGeom prst="rect">
              <a:avLst/>
            </a:prstGeom>
          </p:spPr>
        </p:pic>
        <p:pic>
          <p:nvPicPr>
            <p:cNvPr id="4" name="3 Imagen" descr="atomo2ac1.jpg"/>
            <p:cNvPicPr>
              <a:picLocks noChangeAspect="1"/>
            </p:cNvPicPr>
            <p:nvPr/>
          </p:nvPicPr>
          <p:blipFill>
            <a:blip r:embed="rId2" cstate="print">
              <a:lum bright="1000" contrast="2000"/>
            </a:blip>
            <a:stretch>
              <a:fillRect/>
            </a:stretch>
          </p:blipFill>
          <p:spPr>
            <a:xfrm>
              <a:off x="1857356" y="2285992"/>
              <a:ext cx="1500198" cy="1123319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500034" y="142852"/>
            <a:ext cx="1572866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600" dirty="0" smtClean="0">
                <a:solidFill>
                  <a:schemeClr val="bg1"/>
                </a:solidFill>
              </a:rPr>
              <a:t>Moléculas</a:t>
            </a:r>
            <a:endParaRPr lang="es-ES" sz="2600" dirty="0">
              <a:solidFill>
                <a:schemeClr val="bg1"/>
              </a:solidFill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3571868" y="785794"/>
            <a:ext cx="714380" cy="2786082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1142976" y="1857364"/>
            <a:ext cx="1428762" cy="114301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1142976" y="1714488"/>
            <a:ext cx="1714512" cy="1428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500562" y="1812185"/>
            <a:ext cx="378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Varios átomos enlazados por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d</a:t>
            </a:r>
            <a:r>
              <a:rPr lang="es-ES" sz="2400" dirty="0" smtClean="0">
                <a:solidFill>
                  <a:schemeClr val="bg1"/>
                </a:solidFill>
              </a:rPr>
              <a:t>istintas fuerzas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6143636" y="2786058"/>
            <a:ext cx="484632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500562" y="3955325"/>
            <a:ext cx="3728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f</a:t>
            </a:r>
            <a:r>
              <a:rPr lang="es-ES" sz="2400" dirty="0" smtClean="0">
                <a:solidFill>
                  <a:schemeClr val="bg1"/>
                </a:solidFill>
              </a:rPr>
              <a:t>orman las moléculas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q</a:t>
            </a:r>
            <a:r>
              <a:rPr lang="es-ES" sz="2400" dirty="0" smtClean="0">
                <a:solidFill>
                  <a:schemeClr val="bg1"/>
                </a:solidFill>
              </a:rPr>
              <a:t>ue componen las sustancias</a:t>
            </a:r>
          </a:p>
        </p:txBody>
      </p:sp>
      <p:pic>
        <p:nvPicPr>
          <p:cNvPr id="21" name="20 Imagen" descr="molecula2.jpg"/>
          <p:cNvPicPr>
            <a:picLocks noChangeAspect="1"/>
          </p:cNvPicPr>
          <p:nvPr/>
        </p:nvPicPr>
        <p:blipFill>
          <a:blip r:embed="rId3" cstate="print">
            <a:lum bright="-16000" contrast="15000"/>
          </a:blip>
          <a:stretch>
            <a:fillRect/>
          </a:stretch>
        </p:blipFill>
        <p:spPr>
          <a:xfrm>
            <a:off x="5715008" y="4929198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00298" y="285728"/>
            <a:ext cx="4857783" cy="6357982"/>
            <a:chOff x="1701" y="663"/>
            <a:chExt cx="2430" cy="3175"/>
          </a:xfrm>
        </p:grpSpPr>
        <p:pic>
          <p:nvPicPr>
            <p:cNvPr id="3" name="Picture 30" descr="pegas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663"/>
              <a:ext cx="2430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2201" y="1618"/>
              <a:ext cx="1251" cy="615"/>
              <a:chOff x="2825" y="1482"/>
              <a:chExt cx="1251" cy="615"/>
            </a:xfrm>
          </p:grpSpPr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3024" y="1482"/>
                <a:ext cx="940" cy="615"/>
                <a:chOff x="4222" y="1290"/>
                <a:chExt cx="1026" cy="639"/>
              </a:xfrm>
            </p:grpSpPr>
            <p:sp>
              <p:nvSpPr>
                <p:cNvPr id="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84" y="1290"/>
                  <a:ext cx="888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err="1" smtClean="0">
                      <a:solidFill>
                        <a:srgbClr val="FF3300"/>
                      </a:solidFill>
                    </a:rPr>
                    <a:t>Hidrógeno</a:t>
                  </a:r>
                  <a:r>
                    <a:rPr lang="pt-BR" b="1" dirty="0" smtClean="0">
                      <a:solidFill>
                        <a:srgbClr val="FF3300"/>
                      </a:solidFill>
                    </a:rPr>
                    <a:t> </a:t>
                  </a:r>
                  <a:r>
                    <a:rPr lang="pt-BR" b="1" dirty="0">
                      <a:solidFill>
                        <a:srgbClr val="FF3300"/>
                      </a:solidFill>
                    </a:rPr>
                    <a:t>(H)</a:t>
                  </a:r>
                  <a:endParaRPr lang="es-ES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222" y="1490"/>
                  <a:ext cx="1026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2100" b="1" i="1" dirty="0" err="1">
                      <a:solidFill>
                        <a:srgbClr val="FF3300"/>
                      </a:solidFill>
                    </a:rPr>
                    <a:t>fusión</a:t>
                  </a:r>
                  <a:r>
                    <a:rPr lang="pt-BR" sz="2100" b="1" i="1" dirty="0">
                      <a:solidFill>
                        <a:srgbClr val="FF3300"/>
                      </a:solidFill>
                    </a:rPr>
                    <a:t> nuclear</a:t>
                  </a:r>
                  <a:endParaRPr lang="es-ES" sz="2100" b="1" i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56" y="1737"/>
                  <a:ext cx="65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FF3300"/>
                      </a:solidFill>
                    </a:rPr>
                    <a:t>Helio </a:t>
                  </a:r>
                  <a:r>
                    <a:rPr lang="pt-BR" b="1" dirty="0">
                      <a:solidFill>
                        <a:srgbClr val="FF3300"/>
                      </a:solidFill>
                    </a:rPr>
                    <a:t>(He)</a:t>
                  </a:r>
                  <a:endParaRPr lang="es-ES" b="1" dirty="0">
                    <a:solidFill>
                      <a:srgbClr val="FF3300"/>
                    </a:solidFill>
                  </a:endParaRPr>
                </a:p>
              </p:txBody>
            </p:sp>
          </p:grpSp>
          <p:sp>
            <p:nvSpPr>
              <p:cNvPr id="6" name="AutoShape 35"/>
              <p:cNvSpPr>
                <a:spLocks noChangeArrowheads="1"/>
              </p:cNvSpPr>
              <p:nvPr/>
            </p:nvSpPr>
            <p:spPr bwMode="auto">
              <a:xfrm>
                <a:off x="3896" y="1597"/>
                <a:ext cx="180" cy="499"/>
              </a:xfrm>
              <a:prstGeom prst="curvedLeftArrow">
                <a:avLst>
                  <a:gd name="adj1" fmla="val 59583"/>
                  <a:gd name="adj2" fmla="val 11916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" name="AutoShape 36"/>
              <p:cNvSpPr>
                <a:spLocks noChangeArrowheads="1"/>
              </p:cNvSpPr>
              <p:nvPr/>
            </p:nvSpPr>
            <p:spPr bwMode="auto">
              <a:xfrm>
                <a:off x="2825" y="1597"/>
                <a:ext cx="228" cy="499"/>
              </a:xfrm>
              <a:prstGeom prst="curvedRightArrow">
                <a:avLst>
                  <a:gd name="adj1" fmla="val 45125"/>
                  <a:gd name="adj2" fmla="val 90229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1" name="10 CuadroTexto"/>
          <p:cNvSpPr txBox="1"/>
          <p:nvPr/>
        </p:nvSpPr>
        <p:spPr>
          <a:xfrm>
            <a:off x="428596" y="285728"/>
            <a:ext cx="442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Todo comienza en las estrellas…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Grupo"/>
          <p:cNvGrpSpPr/>
          <p:nvPr/>
        </p:nvGrpSpPr>
        <p:grpSpPr>
          <a:xfrm>
            <a:off x="500034" y="228600"/>
            <a:ext cx="8458200" cy="6361113"/>
            <a:chOff x="609600" y="228600"/>
            <a:chExt cx="8458200" cy="6361113"/>
          </a:xfrm>
        </p:grpSpPr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609600" y="228600"/>
              <a:ext cx="246894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Fusión nuclear</a:t>
              </a:r>
              <a:endParaRPr kumimoji="0" lang="es-E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143000" y="990600"/>
              <a:ext cx="3657600" cy="5105400"/>
              <a:chOff x="1920" y="672"/>
              <a:chExt cx="2304" cy="3216"/>
            </a:xfrm>
          </p:grpSpPr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1920" y="720"/>
                <a:ext cx="2304" cy="31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9" name="Picture 5" descr="FusionintheSu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0" y="672"/>
                <a:ext cx="2160" cy="3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143000" y="2422525"/>
              <a:ext cx="5207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s-A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219200" y="3794125"/>
              <a:ext cx="661988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r>
                <a:rPr kumimoji="0" lang="es-A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</a:t>
              </a: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2081213" y="5410200"/>
              <a:ext cx="661987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r>
                <a:rPr kumimoji="0" lang="es-A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</a:t>
              </a: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9"/>
            <p:cNvSpPr>
              <a:spLocks/>
            </p:cNvSpPr>
            <p:nvPr/>
          </p:nvSpPr>
          <p:spPr bwMode="auto">
            <a:xfrm>
              <a:off x="5181600" y="1066800"/>
              <a:ext cx="609600" cy="1905000"/>
            </a:xfrm>
            <a:prstGeom prst="rightBrace">
              <a:avLst>
                <a:gd name="adj1" fmla="val 26042"/>
                <a:gd name="adj2" fmla="val 50000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19495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Hidrógeno (H)</a:t>
              </a:r>
              <a:endPara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11"/>
            <p:cNvSpPr>
              <a:spLocks/>
            </p:cNvSpPr>
            <p:nvPr/>
          </p:nvSpPr>
          <p:spPr bwMode="auto">
            <a:xfrm>
              <a:off x="5181600" y="3505200"/>
              <a:ext cx="609600" cy="2362200"/>
            </a:xfrm>
            <a:prstGeom prst="rightBrace">
              <a:avLst>
                <a:gd name="adj1" fmla="val 32292"/>
                <a:gd name="adj2" fmla="val 50000"/>
              </a:avLst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6000750" y="4357688"/>
              <a:ext cx="14318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Helio (He)</a:t>
              </a:r>
              <a:endPara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44" name="Picture 13" descr="Periodic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2286000"/>
              <a:ext cx="2971800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6172200" y="2438400"/>
              <a:ext cx="304800" cy="304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Picture 15" descr="PeriodicT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2188" y="4857750"/>
              <a:ext cx="2925762" cy="173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8643938" y="5000625"/>
              <a:ext cx="304800" cy="304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1167</Words>
  <Application>Microsoft Office PowerPoint</Application>
  <PresentationFormat>Presentación en pantalla (4:3)</PresentationFormat>
  <Paragraphs>237</Paragraphs>
  <Slides>42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 de Office</vt:lpstr>
      <vt:lpstr>Textura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</dc:creator>
  <cp:lastModifiedBy>sergio</cp:lastModifiedBy>
  <cp:revision>106</cp:revision>
  <dcterms:created xsi:type="dcterms:W3CDTF">2009-07-17T20:54:50Z</dcterms:created>
  <dcterms:modified xsi:type="dcterms:W3CDTF">2012-06-15T21:38:42Z</dcterms:modified>
</cp:coreProperties>
</file>