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82" r:id="rId7"/>
    <p:sldId id="262" r:id="rId8"/>
    <p:sldId id="263" r:id="rId9"/>
    <p:sldId id="264" r:id="rId10"/>
    <p:sldId id="277" r:id="rId11"/>
    <p:sldId id="278" r:id="rId12"/>
    <p:sldId id="285" r:id="rId13"/>
    <p:sldId id="279" r:id="rId14"/>
    <p:sldId id="280" r:id="rId15"/>
    <p:sldId id="281" r:id="rId16"/>
    <p:sldId id="28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3" r:id="rId26"/>
    <p:sldId id="273" r:id="rId27"/>
    <p:sldId id="274" r:id="rId28"/>
    <p:sldId id="275" r:id="rId29"/>
    <p:sldId id="276" r:id="rId30"/>
    <p:sldId id="287" r:id="rId31"/>
    <p:sldId id="292" r:id="rId32"/>
    <p:sldId id="286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660"/>
  </p:normalViewPr>
  <p:slideViewPr>
    <p:cSldViewPr>
      <p:cViewPr>
        <p:scale>
          <a:sx n="77" d="100"/>
          <a:sy n="77" d="100"/>
        </p:scale>
        <p:origin x="-318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45BF8-B6D9-485F-846A-34D36E9F28F5}" type="datetimeFigureOut">
              <a:rPr lang="es-ES" smtClean="0"/>
              <a:pPr/>
              <a:t>29/06/2012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D7B2C-760C-4119-A436-F60072B5648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D7B2C-760C-4119-A436-F60072B56487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D7B2C-760C-4119-A436-F60072B56487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D7B2C-760C-4119-A436-F60072B56487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D7B2C-760C-4119-A436-F60072B56487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D7B2C-760C-4119-A436-F60072B56487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D7B2C-760C-4119-A436-F60072B56487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851-47E4-4A30-8C05-DC94EB59E456}" type="datetimeFigureOut">
              <a:rPr lang="es-ES" smtClean="0"/>
              <a:pPr/>
              <a:t>29/06/2012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0C74-513B-4843-B175-D0FCFD2AF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851-47E4-4A30-8C05-DC94EB59E456}" type="datetimeFigureOut">
              <a:rPr lang="es-ES" smtClean="0"/>
              <a:pPr/>
              <a:t>29/06/2012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0C74-513B-4843-B175-D0FCFD2AF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851-47E4-4A30-8C05-DC94EB59E456}" type="datetimeFigureOut">
              <a:rPr lang="es-ES" smtClean="0"/>
              <a:pPr/>
              <a:t>29/06/2012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0C74-513B-4843-B175-D0FCFD2AF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851-47E4-4A30-8C05-DC94EB59E456}" type="datetimeFigureOut">
              <a:rPr lang="es-ES" smtClean="0"/>
              <a:pPr/>
              <a:t>29/06/2012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0C74-513B-4843-B175-D0FCFD2AF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851-47E4-4A30-8C05-DC94EB59E456}" type="datetimeFigureOut">
              <a:rPr lang="es-ES" smtClean="0"/>
              <a:pPr/>
              <a:t>29/06/2012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0C74-513B-4843-B175-D0FCFD2AF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851-47E4-4A30-8C05-DC94EB59E456}" type="datetimeFigureOut">
              <a:rPr lang="es-ES" smtClean="0"/>
              <a:pPr/>
              <a:t>29/06/2012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0C74-513B-4843-B175-D0FCFD2AF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851-47E4-4A30-8C05-DC94EB59E456}" type="datetimeFigureOut">
              <a:rPr lang="es-ES" smtClean="0"/>
              <a:pPr/>
              <a:t>29/06/2012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0C74-513B-4843-B175-D0FCFD2AF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851-47E4-4A30-8C05-DC94EB59E456}" type="datetimeFigureOut">
              <a:rPr lang="es-ES" smtClean="0"/>
              <a:pPr/>
              <a:t>29/06/2012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0C74-513B-4843-B175-D0FCFD2AF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851-47E4-4A30-8C05-DC94EB59E456}" type="datetimeFigureOut">
              <a:rPr lang="es-ES" smtClean="0"/>
              <a:pPr/>
              <a:t>29/06/2012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0C74-513B-4843-B175-D0FCFD2AF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851-47E4-4A30-8C05-DC94EB59E456}" type="datetimeFigureOut">
              <a:rPr lang="es-ES" smtClean="0"/>
              <a:pPr/>
              <a:t>29/06/2012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0C74-513B-4843-B175-D0FCFD2AF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851-47E4-4A30-8C05-DC94EB59E456}" type="datetimeFigureOut">
              <a:rPr lang="es-ES" smtClean="0"/>
              <a:pPr/>
              <a:t>29/06/2012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0C74-513B-4843-B175-D0FCFD2AF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6E851-47E4-4A30-8C05-DC94EB59E456}" type="datetimeFigureOut">
              <a:rPr lang="es-ES" smtClean="0"/>
              <a:pPr/>
              <a:t>29/06/2012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80C74-513B-4843-B175-D0FCFD2AF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query.pl.htm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../runquery.pl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../gpscutout.htm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0" y="4714884"/>
            <a:ext cx="9144000" cy="50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Sergio </a:t>
            </a:r>
            <a:r>
              <a:rPr lang="es-AR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Ariel </a:t>
            </a:r>
            <a:r>
              <a:rPr lang="es-AR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Paron</a:t>
            </a:r>
            <a:endParaRPr lang="es-AR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2" y="5214950"/>
            <a:ext cx="9144000" cy="85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Instituto de Astronomía y Física del Espacio</a:t>
            </a:r>
          </a:p>
          <a:p>
            <a:pPr algn="ctr"/>
            <a:r>
              <a:rPr lang="es-A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CONICET - UBA </a:t>
            </a:r>
          </a:p>
        </p:txBody>
      </p:sp>
      <p:pic>
        <p:nvPicPr>
          <p:cNvPr id="6" name="5 Imagen" descr="Logoc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5252" y="5357826"/>
            <a:ext cx="628648" cy="61607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928926" y="6286520"/>
            <a:ext cx="605832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7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Curso Asociación Argentina Amigos de la Astronomía – junio 2012</a:t>
            </a:r>
            <a:endParaRPr lang="es-ES" sz="17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Imagen" descr="orion_se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1214422"/>
            <a:ext cx="4429156" cy="3321867"/>
          </a:xfrm>
          <a:prstGeom prst="rect">
            <a:avLst/>
          </a:prstGeom>
          <a:ln w="1143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9 CuadroTexto"/>
          <p:cNvSpPr txBox="1"/>
          <p:nvPr/>
        </p:nvSpPr>
        <p:spPr>
          <a:xfrm>
            <a:off x="1071538" y="214290"/>
            <a:ext cx="7125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Introducción al medio interestelar</a:t>
            </a:r>
            <a:endParaRPr lang="es-E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155982"/>
            <a:ext cx="2896947" cy="4154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manejo de los datos…</a:t>
            </a:r>
            <a:endParaRPr lang="es-ES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06" y="928670"/>
            <a:ext cx="8858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datos se convierten y se almacenan en el formato FITS (Flexible </a:t>
            </a:r>
            <a:r>
              <a:rPr lang="es-E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 rot="5400000">
            <a:off x="1214414" y="2214554"/>
            <a:ext cx="857256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214282" y="2786058"/>
            <a:ext cx="8286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Archivo que contiene toda la información obtenida de la observación: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7224" y="3429000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Coordenadas del cielo.</a:t>
            </a:r>
          </a:p>
          <a:p>
            <a:pPr>
              <a:buFont typeface="Arial" pitchFamily="34" charset="0"/>
              <a:buChar char="•"/>
            </a:pP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Condiciones atmosféricas.</a:t>
            </a:r>
          </a:p>
          <a:p>
            <a:pPr>
              <a:buFont typeface="Arial" pitchFamily="34" charset="0"/>
              <a:buChar char="•"/>
            </a:pP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Parámetros del telescopio.</a:t>
            </a:r>
          </a:p>
          <a:p>
            <a:pPr>
              <a:buFont typeface="Arial" pitchFamily="34" charset="0"/>
              <a:buChar char="•"/>
            </a:pP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Temperatura de brillo obtenida para distintas frecuencias…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285728"/>
            <a:ext cx="4062331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Ejemplo de observación espectral: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4282" y="1142984"/>
            <a:ext cx="2465740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Primero obtenemos: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 descr="espectroCrudoFre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02361" y="997847"/>
            <a:ext cx="4353196" cy="5929354"/>
          </a:xfrm>
          <a:prstGeom prst="rect">
            <a:avLst/>
          </a:prstGeom>
        </p:spPr>
      </p:pic>
      <p:cxnSp>
        <p:nvCxnSpPr>
          <p:cNvPr id="5" name="4 Conector recto de flecha"/>
          <p:cNvCxnSpPr/>
          <p:nvPr/>
        </p:nvCxnSpPr>
        <p:spPr>
          <a:xfrm flipV="1">
            <a:off x="3500430" y="4071942"/>
            <a:ext cx="3500462" cy="18573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429388" y="2928934"/>
            <a:ext cx="2571736" cy="9694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Frecuencia, por </a:t>
            </a:r>
            <a:r>
              <a:rPr lang="es-ES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efecto </a:t>
            </a:r>
          </a:p>
          <a:p>
            <a:r>
              <a:rPr lang="es-ES" sz="19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Doppler</a:t>
            </a:r>
            <a:r>
              <a:rPr lang="es-E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 puede pasar fácilmente a velocidad</a:t>
            </a:r>
            <a:endParaRPr lang="es-ES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rot="5400000">
            <a:off x="7291406" y="4852998"/>
            <a:ext cx="714380" cy="952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347866" y="5429264"/>
            <a:ext cx="265329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¿qué es efecto </a:t>
            </a:r>
            <a:r>
              <a:rPr lang="es-E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Doppler</a:t>
            </a:r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7686" y="2071678"/>
            <a:ext cx="13154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/>
              <a:t>CO J = 1-0</a:t>
            </a:r>
            <a:endParaRPr lang="es-E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oppler 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22" y="1643050"/>
            <a:ext cx="3863484" cy="3786214"/>
          </a:xfrm>
          <a:prstGeom prst="rect">
            <a:avLst/>
          </a:prstGeom>
        </p:spPr>
      </p:pic>
      <p:pic>
        <p:nvPicPr>
          <p:cNvPr id="3" name="2 Imagen" descr="Doppler 1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644300"/>
            <a:ext cx="3852380" cy="378496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14174" y="926411"/>
            <a:ext cx="3757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Ejemplo análogo con el sonido: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214290"/>
            <a:ext cx="1917513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Efecto </a:t>
            </a:r>
            <a:r>
              <a:rPr lang="es-E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Doppler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6000768"/>
            <a:ext cx="6575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Midiendo la frecuencia podemos calcular la velocidad…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6676" y="1000108"/>
            <a:ext cx="2565126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Pasando a velocidad: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Imagen" descr="crudoV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03145" y="-442111"/>
            <a:ext cx="3084353" cy="425428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4282" y="4643446"/>
            <a:ext cx="3339056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Trabajando la línea de base: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 descr="fite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85703" y="2900917"/>
            <a:ext cx="3161113" cy="43601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571480"/>
            <a:ext cx="1532792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Finalmente: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Imagen" descr="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56489" y="-470529"/>
            <a:ext cx="2857521" cy="3941409"/>
          </a:xfrm>
          <a:prstGeom prst="rect">
            <a:avLst/>
          </a:prstGeom>
        </p:spPr>
      </p:pic>
      <p:grpSp>
        <p:nvGrpSpPr>
          <p:cNvPr id="28" name="27 Grupo"/>
          <p:cNvGrpSpPr/>
          <p:nvPr/>
        </p:nvGrpSpPr>
        <p:grpSpPr>
          <a:xfrm>
            <a:off x="1142976" y="3000372"/>
            <a:ext cx="7143800" cy="3643338"/>
            <a:chOff x="1142976" y="3000372"/>
            <a:chExt cx="7143800" cy="3643338"/>
          </a:xfrm>
        </p:grpSpPr>
        <p:grpSp>
          <p:nvGrpSpPr>
            <p:cNvPr id="51" name="50 Grupo"/>
            <p:cNvGrpSpPr/>
            <p:nvPr/>
          </p:nvGrpSpPr>
          <p:grpSpPr>
            <a:xfrm>
              <a:off x="1142976" y="3000372"/>
              <a:ext cx="7143800" cy="3643338"/>
              <a:chOff x="1142976" y="2786058"/>
              <a:chExt cx="7143800" cy="3643338"/>
            </a:xfrm>
          </p:grpSpPr>
          <p:grpSp>
            <p:nvGrpSpPr>
              <p:cNvPr id="37" name="36 Grupo"/>
              <p:cNvGrpSpPr/>
              <p:nvPr/>
            </p:nvGrpSpPr>
            <p:grpSpPr>
              <a:xfrm>
                <a:off x="1142976" y="2928934"/>
                <a:ext cx="7143800" cy="3500462"/>
                <a:chOff x="500034" y="2786058"/>
                <a:chExt cx="7143800" cy="3500462"/>
              </a:xfrm>
            </p:grpSpPr>
            <p:sp>
              <p:nvSpPr>
                <p:cNvPr id="4" name="3 CuadroTexto"/>
                <p:cNvSpPr txBox="1"/>
                <p:nvPr/>
              </p:nvSpPr>
              <p:spPr>
                <a:xfrm>
                  <a:off x="1689338" y="3071810"/>
                  <a:ext cx="38827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Cada espectro es un punto del cielo:</a:t>
                  </a:r>
                  <a:endParaRPr lang="es-E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" name="4 Rectángulo"/>
                <p:cNvSpPr/>
                <p:nvPr/>
              </p:nvSpPr>
              <p:spPr>
                <a:xfrm>
                  <a:off x="5786446" y="2786058"/>
                  <a:ext cx="1857388" cy="157163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7" name="16 CuadroTexto"/>
                <p:cNvSpPr txBox="1"/>
                <p:nvPr/>
              </p:nvSpPr>
              <p:spPr>
                <a:xfrm>
                  <a:off x="500034" y="5000636"/>
                  <a:ext cx="22621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Se arma un “cubo”: </a:t>
                  </a:r>
                  <a:endParaRPr lang="es-E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31" name="30 Conector recto"/>
                <p:cNvCxnSpPr/>
                <p:nvPr/>
              </p:nvCxnSpPr>
              <p:spPr>
                <a:xfrm flipV="1">
                  <a:off x="3214678" y="4714884"/>
                  <a:ext cx="1000132" cy="571504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31 Conector recto"/>
                <p:cNvCxnSpPr/>
                <p:nvPr/>
              </p:nvCxnSpPr>
              <p:spPr>
                <a:xfrm flipV="1">
                  <a:off x="4214810" y="4714884"/>
                  <a:ext cx="1000132" cy="571504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32 Conector recto"/>
                <p:cNvCxnSpPr/>
                <p:nvPr/>
              </p:nvCxnSpPr>
              <p:spPr>
                <a:xfrm flipV="1">
                  <a:off x="4214810" y="5715016"/>
                  <a:ext cx="1000132" cy="571504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34 CuadroTexto"/>
                <p:cNvSpPr txBox="1"/>
                <p:nvPr/>
              </p:nvSpPr>
              <p:spPr>
                <a:xfrm>
                  <a:off x="4857752" y="5857892"/>
                  <a:ext cx="10817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dirty="0" smtClean="0">
                      <a:solidFill>
                        <a:schemeClr val="bg1"/>
                      </a:solidFill>
                    </a:rPr>
                    <a:t>velocidad</a:t>
                  </a:r>
                  <a:endParaRPr lang="es-E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35 Rectángulo"/>
                <p:cNvSpPr/>
                <p:nvPr/>
              </p:nvSpPr>
              <p:spPr>
                <a:xfrm>
                  <a:off x="4000496" y="4857760"/>
                  <a:ext cx="928694" cy="1000132"/>
                </a:xfrm>
                <a:prstGeom prst="rect">
                  <a:avLst/>
                </a:prstGeom>
                <a:noFill/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" name="28 Rectángulo"/>
                <p:cNvSpPr/>
                <p:nvPr/>
              </p:nvSpPr>
              <p:spPr>
                <a:xfrm>
                  <a:off x="3214678" y="5286388"/>
                  <a:ext cx="1000132" cy="10001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2" name="41 Grupo"/>
              <p:cNvGrpSpPr/>
              <p:nvPr/>
            </p:nvGrpSpPr>
            <p:grpSpPr>
              <a:xfrm>
                <a:off x="6549918" y="2786058"/>
                <a:ext cx="1593982" cy="646331"/>
                <a:chOff x="6549918" y="2786058"/>
                <a:chExt cx="1593982" cy="646331"/>
              </a:xfrm>
            </p:grpSpPr>
            <p:sp>
              <p:nvSpPr>
                <p:cNvPr id="38" name="37 CuadroTexto"/>
                <p:cNvSpPr txBox="1"/>
                <p:nvPr/>
              </p:nvSpPr>
              <p:spPr>
                <a:xfrm>
                  <a:off x="6549918" y="2786058"/>
                  <a:ext cx="30809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3600" b="1" dirty="0" smtClean="0">
                      <a:solidFill>
                        <a:schemeClr val="bg1"/>
                      </a:solidFill>
                    </a:rPr>
                    <a:t>.</a:t>
                  </a:r>
                  <a:endParaRPr lang="es-ES" sz="3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39 CuadroTexto"/>
                <p:cNvSpPr txBox="1"/>
                <p:nvPr/>
              </p:nvSpPr>
              <p:spPr>
                <a:xfrm>
                  <a:off x="7215206" y="2786058"/>
                  <a:ext cx="30809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3600" b="1" dirty="0" smtClean="0">
                      <a:solidFill>
                        <a:schemeClr val="bg1"/>
                      </a:solidFill>
                    </a:rPr>
                    <a:t>.</a:t>
                  </a:r>
                  <a:endParaRPr lang="es-ES" sz="3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40 CuadroTexto"/>
                <p:cNvSpPr txBox="1"/>
                <p:nvPr/>
              </p:nvSpPr>
              <p:spPr>
                <a:xfrm>
                  <a:off x="7835802" y="2786058"/>
                  <a:ext cx="30809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3600" b="1" dirty="0" smtClean="0">
                      <a:solidFill>
                        <a:schemeClr val="bg1"/>
                      </a:solidFill>
                    </a:rPr>
                    <a:t>.</a:t>
                  </a:r>
                  <a:endParaRPr lang="es-ES" sz="3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3" name="42 Grupo"/>
              <p:cNvGrpSpPr/>
              <p:nvPr/>
            </p:nvGrpSpPr>
            <p:grpSpPr>
              <a:xfrm>
                <a:off x="6549918" y="3211297"/>
                <a:ext cx="1593982" cy="646331"/>
                <a:chOff x="6549918" y="2786058"/>
                <a:chExt cx="1593982" cy="646331"/>
              </a:xfrm>
            </p:grpSpPr>
            <p:sp>
              <p:nvSpPr>
                <p:cNvPr id="44" name="43 CuadroTexto"/>
                <p:cNvSpPr txBox="1"/>
                <p:nvPr/>
              </p:nvSpPr>
              <p:spPr>
                <a:xfrm>
                  <a:off x="6549918" y="2786058"/>
                  <a:ext cx="30809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3600" b="1" dirty="0" smtClean="0">
                      <a:solidFill>
                        <a:schemeClr val="bg1"/>
                      </a:solidFill>
                    </a:rPr>
                    <a:t>.</a:t>
                  </a:r>
                  <a:endParaRPr lang="es-ES" sz="3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44 CuadroTexto"/>
                <p:cNvSpPr txBox="1"/>
                <p:nvPr/>
              </p:nvSpPr>
              <p:spPr>
                <a:xfrm>
                  <a:off x="7215206" y="2786058"/>
                  <a:ext cx="30809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3600" b="1" dirty="0" smtClean="0">
                      <a:solidFill>
                        <a:schemeClr val="bg1"/>
                      </a:solidFill>
                    </a:rPr>
                    <a:t>.</a:t>
                  </a:r>
                  <a:endParaRPr lang="es-ES" sz="3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45 CuadroTexto"/>
                <p:cNvSpPr txBox="1"/>
                <p:nvPr/>
              </p:nvSpPr>
              <p:spPr>
                <a:xfrm>
                  <a:off x="7835802" y="2786058"/>
                  <a:ext cx="30809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3600" b="1" dirty="0" smtClean="0">
                      <a:solidFill>
                        <a:schemeClr val="bg1"/>
                      </a:solidFill>
                    </a:rPr>
                    <a:t>.</a:t>
                  </a:r>
                  <a:endParaRPr lang="es-ES" sz="3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7" name="46 Grupo"/>
              <p:cNvGrpSpPr/>
              <p:nvPr/>
            </p:nvGrpSpPr>
            <p:grpSpPr>
              <a:xfrm>
                <a:off x="6549918" y="3711363"/>
                <a:ext cx="1593982" cy="646331"/>
                <a:chOff x="6549918" y="2786058"/>
                <a:chExt cx="1593982" cy="646331"/>
              </a:xfrm>
            </p:grpSpPr>
            <p:sp>
              <p:nvSpPr>
                <p:cNvPr id="48" name="47 CuadroTexto"/>
                <p:cNvSpPr txBox="1"/>
                <p:nvPr/>
              </p:nvSpPr>
              <p:spPr>
                <a:xfrm>
                  <a:off x="6549918" y="2786058"/>
                  <a:ext cx="30809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3600" b="1" dirty="0" smtClean="0">
                      <a:solidFill>
                        <a:schemeClr val="bg1"/>
                      </a:solidFill>
                    </a:rPr>
                    <a:t>.</a:t>
                  </a:r>
                  <a:endParaRPr lang="es-ES" sz="3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48 CuadroTexto"/>
                <p:cNvSpPr txBox="1"/>
                <p:nvPr/>
              </p:nvSpPr>
              <p:spPr>
                <a:xfrm>
                  <a:off x="7215206" y="2786058"/>
                  <a:ext cx="30809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3600" b="1" dirty="0" smtClean="0">
                      <a:solidFill>
                        <a:schemeClr val="bg1"/>
                      </a:solidFill>
                    </a:rPr>
                    <a:t>.</a:t>
                  </a:r>
                  <a:endParaRPr lang="es-ES" sz="3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49 CuadroTexto"/>
                <p:cNvSpPr txBox="1"/>
                <p:nvPr/>
              </p:nvSpPr>
              <p:spPr>
                <a:xfrm>
                  <a:off x="7835802" y="2786058"/>
                  <a:ext cx="30809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3600" b="1" dirty="0" smtClean="0">
                      <a:solidFill>
                        <a:schemeClr val="bg1"/>
                      </a:solidFill>
                    </a:rPr>
                    <a:t>.</a:t>
                  </a:r>
                  <a:endParaRPr lang="es-ES" sz="3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27" name="26 Imagen" descr="fina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241352">
              <a:off x="3349517" y="4008541"/>
              <a:ext cx="1087644" cy="15001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 fov="2700000">
                <a:rot lat="18600000" lon="0" rev="21000000"/>
              </a:camera>
              <a:lightRig rig="threePt" dir="t"/>
            </a:scene3d>
            <a:sp3d z="82550"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230667"/>
            <a:ext cx="8715436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Integrando / promediando / sumando en un rango de velocidades se 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obtiene un mapa: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Imagen" descr="IntegradoHCO+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357298"/>
            <a:ext cx="5429288" cy="47157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alax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313843"/>
            <a:ext cx="4050812" cy="504411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06886" y="571480"/>
            <a:ext cx="7965642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galaxia todo se encuentra en movimiento = tiene una velocidad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6500826" y="1214422"/>
            <a:ext cx="484632" cy="97840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4377078" y="2411078"/>
            <a:ext cx="4695516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Teniendo un rango de velocidades para </a:t>
            </a:r>
          </a:p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objeto, podemos estimar su distancia</a:t>
            </a:r>
          </a:p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utilizando algún </a:t>
            </a:r>
            <a:r>
              <a:rPr lang="es-E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modelo de rotación </a:t>
            </a:r>
          </a:p>
          <a:p>
            <a:r>
              <a:rPr lang="es-E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galáctica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Imagen" descr="rot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214818"/>
            <a:ext cx="3209925" cy="2133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63604" y="285728"/>
            <a:ext cx="8008924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Uno de los parámetros de mayor interés en astronomía observacional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Flecha abajo"/>
          <p:cNvSpPr/>
          <p:nvPr/>
        </p:nvSpPr>
        <p:spPr>
          <a:xfrm rot="16200000">
            <a:off x="2643174" y="1071547"/>
            <a:ext cx="428628" cy="7143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416887" y="1212163"/>
            <a:ext cx="2369559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Resolución angular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71406" y="2143116"/>
            <a:ext cx="8937674" cy="4380237"/>
            <a:chOff x="71406" y="2143116"/>
            <a:chExt cx="8937674" cy="4380237"/>
          </a:xfrm>
        </p:grpSpPr>
        <p:grpSp>
          <p:nvGrpSpPr>
            <p:cNvPr id="8" name="7 Grupo"/>
            <p:cNvGrpSpPr/>
            <p:nvPr/>
          </p:nvGrpSpPr>
          <p:grpSpPr>
            <a:xfrm>
              <a:off x="71406" y="2143116"/>
              <a:ext cx="7150130" cy="4380237"/>
              <a:chOff x="-136578" y="2143116"/>
              <a:chExt cx="7150130" cy="4380237"/>
            </a:xfrm>
          </p:grpSpPr>
          <p:sp>
            <p:nvSpPr>
              <p:cNvPr id="5" name="4 CuadroTexto"/>
              <p:cNvSpPr txBox="1"/>
              <p:nvPr/>
            </p:nvSpPr>
            <p:spPr>
              <a:xfrm>
                <a:off x="-136578" y="3786190"/>
                <a:ext cx="3669594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1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Capacidad de distinguir/separar </a:t>
                </a:r>
              </a:p>
              <a:p>
                <a:pPr algn="ctr"/>
                <a:r>
                  <a:rPr lang="es-ES" sz="21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“cosas” distintas</a:t>
                </a:r>
                <a:endParaRPr lang="es-ES" sz="2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6" name="5 Imagen" descr="angularResolution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21074" y="2143116"/>
                <a:ext cx="3292478" cy="4380237"/>
              </a:xfrm>
              <a:prstGeom prst="rect">
                <a:avLst/>
              </a:prstGeom>
            </p:spPr>
          </p:pic>
        </p:grpSp>
        <p:cxnSp>
          <p:nvCxnSpPr>
            <p:cNvPr id="15" name="14 Conector recto de flecha"/>
            <p:cNvCxnSpPr/>
            <p:nvPr/>
          </p:nvCxnSpPr>
          <p:spPr>
            <a:xfrm rot="5400000">
              <a:off x="5500694" y="4357694"/>
              <a:ext cx="4144198" cy="79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CuadroTexto"/>
            <p:cNvSpPr txBox="1"/>
            <p:nvPr/>
          </p:nvSpPr>
          <p:spPr>
            <a:xfrm>
              <a:off x="7643834" y="5857892"/>
              <a:ext cx="1365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Mejor Resol.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radiotelescop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4282" y="857232"/>
            <a:ext cx="1786381" cy="2214578"/>
          </a:xfrm>
          <a:prstGeom prst="roundRect">
            <a:avLst>
              <a:gd name="adj" fmla="val 1131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Imagen" descr="bea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14290"/>
            <a:ext cx="6552683" cy="3290903"/>
          </a:xfrm>
          <a:prstGeom prst="rect">
            <a:avLst/>
          </a:prstGeom>
        </p:spPr>
      </p:pic>
      <p:cxnSp>
        <p:nvCxnSpPr>
          <p:cNvPr id="9" name="8 Conector recto de flecha"/>
          <p:cNvCxnSpPr/>
          <p:nvPr/>
        </p:nvCxnSpPr>
        <p:spPr>
          <a:xfrm>
            <a:off x="1500166" y="1000108"/>
            <a:ext cx="1571636" cy="85725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79593" y="3786190"/>
            <a:ext cx="750718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que define la resolución angular en un radiotelescopio es el haz de la antena</a:t>
            </a:r>
            <a:endParaRPr lang="es-E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642910" y="4429132"/>
            <a:ext cx="8127462" cy="2214578"/>
            <a:chOff x="1001934" y="4429132"/>
            <a:chExt cx="8127462" cy="2214578"/>
          </a:xfrm>
        </p:grpSpPr>
        <p:grpSp>
          <p:nvGrpSpPr>
            <p:cNvPr id="2" name="1 Grupo"/>
            <p:cNvGrpSpPr/>
            <p:nvPr/>
          </p:nvGrpSpPr>
          <p:grpSpPr>
            <a:xfrm>
              <a:off x="1001934" y="4774180"/>
              <a:ext cx="2569934" cy="1655216"/>
              <a:chOff x="1359124" y="4988494"/>
              <a:chExt cx="2569934" cy="1655216"/>
            </a:xfrm>
          </p:grpSpPr>
          <p:sp>
            <p:nvSpPr>
              <p:cNvPr id="3" name="2 CuadroTexto"/>
              <p:cNvSpPr txBox="1"/>
              <p:nvPr/>
            </p:nvSpPr>
            <p:spPr>
              <a:xfrm>
                <a:off x="1359124" y="4988494"/>
                <a:ext cx="2569934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Mayor resolución angular</a:t>
                </a:r>
                <a:endParaRPr lang="es-E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" name="3 Conector recto de flecha"/>
              <p:cNvCxnSpPr/>
              <p:nvPr/>
            </p:nvCxnSpPr>
            <p:spPr>
              <a:xfrm rot="5400000">
                <a:off x="2251059" y="5821379"/>
                <a:ext cx="642942" cy="158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" name="4 CuadroTexto"/>
              <p:cNvSpPr txBox="1"/>
              <p:nvPr/>
            </p:nvSpPr>
            <p:spPr>
              <a:xfrm>
                <a:off x="1643042" y="6274378"/>
                <a:ext cx="1928826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Haz más pequeño</a:t>
                </a:r>
                <a:endParaRPr lang="es-E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10 Explosión 2"/>
            <p:cNvSpPr/>
            <p:nvPr/>
          </p:nvSpPr>
          <p:spPr>
            <a:xfrm>
              <a:off x="4429124" y="4786322"/>
              <a:ext cx="642942" cy="714380"/>
            </a:xfrm>
            <a:prstGeom prst="irregularSeal2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Elipse"/>
            <p:cNvSpPr/>
            <p:nvPr/>
          </p:nvSpPr>
          <p:spPr>
            <a:xfrm>
              <a:off x="4286248" y="4643446"/>
              <a:ext cx="928694" cy="1000132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643570" y="4429132"/>
              <a:ext cx="33586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Haz grande = baja resolución.</a:t>
              </a:r>
            </a:p>
            <a:p>
              <a:r>
                <a:rPr lang="es-E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La estructura se diluye en ese haz </a:t>
              </a:r>
            </a:p>
            <a:p>
              <a:r>
                <a:rPr lang="es-E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 no veremos ningún detalle.</a:t>
              </a:r>
              <a:endParaRPr lang="es-E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13 Explosión 2"/>
            <p:cNvSpPr/>
            <p:nvPr/>
          </p:nvSpPr>
          <p:spPr>
            <a:xfrm>
              <a:off x="4357686" y="5929330"/>
              <a:ext cx="642942" cy="714380"/>
            </a:xfrm>
            <a:prstGeom prst="irregularSeal2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Elipse"/>
            <p:cNvSpPr/>
            <p:nvPr/>
          </p:nvSpPr>
          <p:spPr>
            <a:xfrm>
              <a:off x="4572000" y="5857892"/>
              <a:ext cx="357190" cy="35719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7" name="16 Conector recto de flecha"/>
            <p:cNvCxnSpPr/>
            <p:nvPr/>
          </p:nvCxnSpPr>
          <p:spPr>
            <a:xfrm>
              <a:off x="5072066" y="4713296"/>
              <a:ext cx="571504" cy="158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>
              <a:off x="5000628" y="6000768"/>
              <a:ext cx="571504" cy="158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18 CuadroTexto"/>
            <p:cNvSpPr txBox="1"/>
            <p:nvPr/>
          </p:nvSpPr>
          <p:spPr>
            <a:xfrm>
              <a:off x="5642544" y="5715016"/>
              <a:ext cx="348685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Haz pequeño = alta resolución.</a:t>
              </a:r>
            </a:p>
            <a:p>
              <a:r>
                <a:rPr lang="es-E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Con varios apuntamientos vamos </a:t>
              </a:r>
            </a:p>
            <a:p>
              <a:r>
                <a:rPr lang="es-E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viendo los detalles de la estructura .</a:t>
              </a:r>
              <a:endParaRPr lang="es-E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32" y="1071546"/>
            <a:ext cx="91021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resolución angular es proporcional a la longitud de onda divido por el diámetro</a:t>
            </a:r>
          </a:p>
          <a:p>
            <a:pPr algn="ctr"/>
            <a:r>
              <a:rPr lang="es-ES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telescopio.</a:t>
            </a:r>
            <a:endParaRPr lang="es-ES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12566" y="214290"/>
            <a:ext cx="2159566" cy="70788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sym typeface="Symbol"/>
              </a:rPr>
              <a:t>  /D</a:t>
            </a:r>
            <a:endParaRPr lang="es-ES" sz="4000" dirty="0">
              <a:solidFill>
                <a:schemeClr val="bg1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302264" y="2143116"/>
            <a:ext cx="1912282" cy="3016606"/>
            <a:chOff x="214282" y="2341220"/>
            <a:chExt cx="1912282" cy="3016606"/>
          </a:xfrm>
        </p:grpSpPr>
        <p:pic>
          <p:nvPicPr>
            <p:cNvPr id="4" name="3 Imagen" descr="radiotelescopi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14282" y="3143248"/>
              <a:ext cx="1357322" cy="2214578"/>
            </a:xfrm>
            <a:prstGeom prst="roundRect">
              <a:avLst>
                <a:gd name="adj" fmla="val 1131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5 Cerrar llave"/>
            <p:cNvSpPr/>
            <p:nvPr/>
          </p:nvSpPr>
          <p:spPr>
            <a:xfrm rot="19102456">
              <a:off x="1302115" y="2341220"/>
              <a:ext cx="356272" cy="1631494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571604" y="2357430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es-E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2428860" y="2214554"/>
            <a:ext cx="6348491" cy="3900572"/>
            <a:chOff x="2428860" y="2214554"/>
            <a:chExt cx="6348491" cy="3900572"/>
          </a:xfrm>
        </p:grpSpPr>
        <p:grpSp>
          <p:nvGrpSpPr>
            <p:cNvPr id="10" name="9 Grupo"/>
            <p:cNvGrpSpPr/>
            <p:nvPr/>
          </p:nvGrpSpPr>
          <p:grpSpPr>
            <a:xfrm>
              <a:off x="2428860" y="2786058"/>
              <a:ext cx="6348491" cy="3329068"/>
              <a:chOff x="2428860" y="2786058"/>
              <a:chExt cx="6348491" cy="3329068"/>
            </a:xfrm>
          </p:grpSpPr>
          <p:pic>
            <p:nvPicPr>
              <p:cNvPr id="5" name="4 Imagen" descr="radiotelescopio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2428860" y="2786058"/>
                <a:ext cx="6348491" cy="2714644"/>
              </a:xfrm>
              <a:prstGeom prst="roundRect">
                <a:avLst>
                  <a:gd name="adj" fmla="val 11319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9" name="8 CuadroTexto"/>
              <p:cNvSpPr txBox="1"/>
              <p:nvPr/>
            </p:nvSpPr>
            <p:spPr>
              <a:xfrm>
                <a:off x="3296378" y="5715016"/>
                <a:ext cx="50097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Pero por supuesto existen limitaciones técnicas</a:t>
                </a:r>
                <a:endParaRPr lang="es-E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3357554" y="2214554"/>
              <a:ext cx="16482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Lo ideal sería:</a:t>
              </a:r>
              <a:endParaRPr lang="es-E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786" y="2571744"/>
            <a:ext cx="7572428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9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Clase 4   </a:t>
            </a:r>
          </a:p>
          <a:p>
            <a:pPr algn="ctr"/>
            <a:r>
              <a:rPr lang="es-E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¿Cómo estudiamos el MIE? Técnicas       </a:t>
            </a:r>
          </a:p>
          <a:p>
            <a:pPr algn="ctr"/>
            <a:r>
              <a:rPr lang="es-ES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observacionales modernas.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derecha"/>
          <p:cNvSpPr/>
          <p:nvPr/>
        </p:nvSpPr>
        <p:spPr>
          <a:xfrm>
            <a:off x="571472" y="500042"/>
            <a:ext cx="835532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571604" y="571480"/>
            <a:ext cx="632897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mejorar la resolución angular se realiza </a:t>
            </a:r>
            <a:r>
              <a:rPr lang="es-E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interferometría</a:t>
            </a: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57158" y="1571612"/>
            <a:ext cx="3966212" cy="1285884"/>
            <a:chOff x="1071537" y="2357430"/>
            <a:chExt cx="3966212" cy="1285884"/>
          </a:xfrm>
        </p:grpSpPr>
        <p:pic>
          <p:nvPicPr>
            <p:cNvPr id="4" name="3 Imagen" descr="radiotelescopi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71537" y="2357430"/>
              <a:ext cx="1037253" cy="1285884"/>
            </a:xfrm>
            <a:prstGeom prst="roundRect">
              <a:avLst>
                <a:gd name="adj" fmla="val 1131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4 Imagen" descr="radiotelescopi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534615" y="2357430"/>
              <a:ext cx="1037253" cy="1285884"/>
            </a:xfrm>
            <a:prstGeom prst="roundRect">
              <a:avLst>
                <a:gd name="adj" fmla="val 1131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5 Imagen" descr="radiotelescopi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000496" y="2357430"/>
              <a:ext cx="1037253" cy="1285884"/>
            </a:xfrm>
            <a:prstGeom prst="roundRect">
              <a:avLst>
                <a:gd name="adj" fmla="val 1131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8" name="7 Abrir llave"/>
          <p:cNvSpPr/>
          <p:nvPr/>
        </p:nvSpPr>
        <p:spPr>
          <a:xfrm rot="16200000">
            <a:off x="2107389" y="1178704"/>
            <a:ext cx="428627" cy="407196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063263" y="3429000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s-ES" sz="3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0" y="2000240"/>
            <a:ext cx="188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varias antenas…</a:t>
            </a: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10 Imagen" descr="radio_interferomet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071810"/>
            <a:ext cx="3657600" cy="354330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065912" y="5000636"/>
            <a:ext cx="3506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Proceso mucho más complejo…</a:t>
            </a: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142852"/>
            <a:ext cx="149912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ejemplo:</a:t>
            </a: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Imagen" descr="Astepictur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857232"/>
            <a:ext cx="3000396" cy="247944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143240" y="1071546"/>
            <a:ext cx="58367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Atacama </a:t>
            </a:r>
            <a:r>
              <a:rPr lang="es-E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Submillimeter</a:t>
            </a:r>
            <a:r>
              <a:rPr lang="es-E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Telescope</a:t>
            </a:r>
            <a:r>
              <a:rPr lang="es-E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es-E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(ASTE)</a:t>
            </a:r>
          </a:p>
          <a:p>
            <a:endParaRPr lang="es-E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antena de 10m de diámetro en el desierto de Atacama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resolución angular en el rango de los 350 GHz  ~ 20</a:t>
            </a:r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</a:t>
            </a: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 descr="ap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3714752"/>
            <a:ext cx="3143240" cy="236697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86116" y="3929066"/>
            <a:ext cx="5870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Atacama </a:t>
            </a:r>
            <a:r>
              <a:rPr lang="es-E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Pathfinder</a:t>
            </a:r>
            <a:r>
              <a:rPr lang="es-E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es-E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(APEX)</a:t>
            </a:r>
            <a:endParaRPr lang="es-E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antena de 12m de diámetro en el desierto de Atacama 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resolución angular en el rango de los 350 GHz  ~ 18</a:t>
            </a:r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</a:t>
            </a:r>
            <a:endParaRPr lang="es-E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28860" y="214290"/>
            <a:ext cx="454688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Atacama </a:t>
            </a:r>
            <a:r>
              <a:rPr lang="es-E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s-E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Millimeter</a:t>
            </a:r>
            <a:r>
              <a:rPr lang="es-E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Array</a:t>
            </a:r>
            <a:r>
              <a:rPr lang="es-E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(ALMA)</a:t>
            </a:r>
            <a:endParaRPr lang="es-E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Imagen" descr="al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857232"/>
            <a:ext cx="6215074" cy="414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142844" y="5214950"/>
            <a:ext cx="8597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Más de 66 antenas de 12m (algunas de 7m) de diámetro en el desierto de Atacama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Llegará a resoluciones angulares de  ~ 0.01</a:t>
            </a:r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  !!!!</a:t>
            </a:r>
            <a:endParaRPr lang="es-E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142852"/>
            <a:ext cx="7286676" cy="43088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Otras longitudes de onda interesantes para estudiar el MIE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74243" y="1071546"/>
            <a:ext cx="2026517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IR medio y lejano</a:t>
            </a: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Flecha doblada hacia arriba"/>
          <p:cNvSpPr/>
          <p:nvPr/>
        </p:nvSpPr>
        <p:spPr>
          <a:xfrm rot="5400000">
            <a:off x="3083804" y="702354"/>
            <a:ext cx="850392" cy="731520"/>
          </a:xfrm>
          <a:prstGeom prst="bent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9" name="18 Grupo"/>
          <p:cNvGrpSpPr/>
          <p:nvPr/>
        </p:nvGrpSpPr>
        <p:grpSpPr>
          <a:xfrm>
            <a:off x="714348" y="1785926"/>
            <a:ext cx="8112921" cy="4788605"/>
            <a:chOff x="714348" y="1785926"/>
            <a:chExt cx="8112921" cy="4788605"/>
          </a:xfrm>
        </p:grpSpPr>
        <p:grpSp>
          <p:nvGrpSpPr>
            <p:cNvPr id="17" name="16 Grupo"/>
            <p:cNvGrpSpPr/>
            <p:nvPr/>
          </p:nvGrpSpPr>
          <p:grpSpPr>
            <a:xfrm>
              <a:off x="714348" y="1785926"/>
              <a:ext cx="7644970" cy="4646859"/>
              <a:chOff x="508973" y="2071678"/>
              <a:chExt cx="7644970" cy="4646859"/>
            </a:xfrm>
          </p:grpSpPr>
          <p:grpSp>
            <p:nvGrpSpPr>
              <p:cNvPr id="15" name="14 Grupo"/>
              <p:cNvGrpSpPr/>
              <p:nvPr/>
            </p:nvGrpSpPr>
            <p:grpSpPr>
              <a:xfrm>
                <a:off x="508973" y="2071678"/>
                <a:ext cx="7644970" cy="4646859"/>
                <a:chOff x="508973" y="2071678"/>
                <a:chExt cx="7644970" cy="4646859"/>
              </a:xfrm>
            </p:grpSpPr>
            <p:grpSp>
              <p:nvGrpSpPr>
                <p:cNvPr id="11" name="10 Grupo"/>
                <p:cNvGrpSpPr/>
                <p:nvPr/>
              </p:nvGrpSpPr>
              <p:grpSpPr>
                <a:xfrm>
                  <a:off x="508973" y="2071678"/>
                  <a:ext cx="7644970" cy="4214818"/>
                  <a:chOff x="508973" y="2071678"/>
                  <a:chExt cx="7644970" cy="4214818"/>
                </a:xfrm>
              </p:grpSpPr>
              <p:sp>
                <p:nvSpPr>
                  <p:cNvPr id="5" name="4 CuadroTexto"/>
                  <p:cNvSpPr txBox="1"/>
                  <p:nvPr/>
                </p:nvSpPr>
                <p:spPr>
                  <a:xfrm>
                    <a:off x="508973" y="2714620"/>
                    <a:ext cx="413446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2000" u="sng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Instrumento muy importante para ello</a:t>
                    </a:r>
                    <a:r>
                      <a:rPr lang="es-ES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</a:t>
                    </a:r>
                    <a:endParaRPr lang="es-ES" sz="20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pic>
                <p:nvPicPr>
                  <p:cNvPr id="6" name="5 Imagen" descr="Spitzer-_Telescopio.jp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5438195" y="2071678"/>
                    <a:ext cx="2715748" cy="4214818"/>
                  </a:xfrm>
                  <a:prstGeom prst="rect">
                    <a:avLst/>
                  </a:prstGeom>
                </p:spPr>
              </p:pic>
              <p:cxnSp>
                <p:nvCxnSpPr>
                  <p:cNvPr id="9" name="8 Conector recto de flecha"/>
                  <p:cNvCxnSpPr/>
                  <p:nvPr/>
                </p:nvCxnSpPr>
                <p:spPr>
                  <a:xfrm rot="5400000">
                    <a:off x="2251059" y="4392619"/>
                    <a:ext cx="785818" cy="1588"/>
                  </a:xfrm>
                  <a:prstGeom prst="straightConnector1">
                    <a:avLst/>
                  </a:prstGeom>
                  <a:ln w="38100">
                    <a:solidFill>
                      <a:srgbClr val="7030A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9 CuadroTexto"/>
                  <p:cNvSpPr txBox="1"/>
                  <p:nvPr/>
                </p:nvSpPr>
                <p:spPr>
                  <a:xfrm>
                    <a:off x="642910" y="4935692"/>
                    <a:ext cx="3892412" cy="707886"/>
                  </a:xfrm>
                  <a:prstGeom prst="rect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Detector IRAC: 3.6, 4.5, 5.8 y 8 </a:t>
                    </a:r>
                    <a:r>
                      <a:rPr lang="es-ES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m</a:t>
                    </a:r>
                  </a:p>
                  <a:p>
                    <a:r>
                      <a:rPr lang="es-ES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Detector MIPS: 24 y 70 m</a:t>
                    </a:r>
                    <a:endParaRPr lang="es-ES" sz="20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3" name="12 Flecha doblada hacia arriba"/>
                <p:cNvSpPr/>
                <p:nvPr/>
              </p:nvSpPr>
              <p:spPr>
                <a:xfrm rot="5400000">
                  <a:off x="571472" y="5857892"/>
                  <a:ext cx="642942" cy="357190"/>
                </a:xfrm>
                <a:prstGeom prst="bentUpArrow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" name="13 CuadroTexto"/>
                <p:cNvSpPr txBox="1"/>
                <p:nvPr/>
              </p:nvSpPr>
              <p:spPr>
                <a:xfrm>
                  <a:off x="1142976" y="6072206"/>
                  <a:ext cx="365356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Muy básicamente:  cámaras digitales </a:t>
                  </a:r>
                </a:p>
                <a:p>
                  <a:r>
                    <a:rPr lang="es-ES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sensibles a estas frecuencias.</a:t>
                  </a:r>
                  <a:endParaRPr lang="es-E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" name="15 CuadroTexto"/>
              <p:cNvSpPr txBox="1"/>
              <p:nvPr/>
            </p:nvSpPr>
            <p:spPr>
              <a:xfrm>
                <a:off x="857224" y="3286124"/>
                <a:ext cx="360060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Spitzer</a:t>
                </a:r>
                <a:r>
                  <a:rPr lang="es-ES" sz="2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2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Space</a:t>
                </a:r>
                <a:r>
                  <a:rPr lang="es-ES" sz="2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2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Telescope</a:t>
                </a:r>
                <a:r>
                  <a:rPr lang="es-ES" sz="2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(NASA)</a:t>
                </a:r>
              </a:p>
              <a:p>
                <a:pPr algn="ctr"/>
                <a:r>
                  <a:rPr lang="es-ES" sz="2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lanzado en el año 2003</a:t>
                </a:r>
              </a:p>
            </p:txBody>
          </p:sp>
        </p:grpSp>
        <p:sp>
          <p:nvSpPr>
            <p:cNvPr id="18" name="17 CuadroTexto"/>
            <p:cNvSpPr txBox="1"/>
            <p:nvPr/>
          </p:nvSpPr>
          <p:spPr>
            <a:xfrm>
              <a:off x="5143504" y="6143644"/>
              <a:ext cx="3683765" cy="43088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http://www.spitzer.caltech.edu/</a:t>
              </a:r>
              <a:endParaRPr lang="es-E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71736" y="285728"/>
            <a:ext cx="3871573" cy="41549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Resultados increíblemente buenos</a:t>
            </a:r>
            <a:endParaRPr lang="es-ES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Imagen" descr="Serpens_sou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234509" y="194328"/>
            <a:ext cx="4429156" cy="632646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285852" y="5643578"/>
            <a:ext cx="3179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formación estelar en </a:t>
            </a:r>
            <a:r>
              <a:rPr lang="es-E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Serpens</a:t>
            </a:r>
            <a:endParaRPr lang="es-E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14414" y="142852"/>
            <a:ext cx="6170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Podemos investigar los resultado del </a:t>
            </a:r>
            <a:r>
              <a:rPr lang="es-E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Spitzer</a:t>
            </a:r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en: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http://www.alienearths.org/glimpse/</a:t>
            </a:r>
            <a:endParaRPr lang="es-E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Imagen" descr="Screensh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9" y="1285860"/>
            <a:ext cx="6977079" cy="5232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428604"/>
            <a:ext cx="5484194" cy="41549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Otro instrumento recientemente puesto en órbita:</a:t>
            </a:r>
            <a:endParaRPr lang="es-ES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Imagen" descr="Herschel_Space_Observa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4"/>
            <a:ext cx="2381250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3214678" y="1571612"/>
            <a:ext cx="4866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Herschel</a:t>
            </a:r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Telescope</a:t>
            </a:r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(ESA), lanzado en 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mayo de 2009.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29058" y="3071810"/>
            <a:ext cx="3421129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Detector  PACS: 55 - 210 </a:t>
            </a:r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m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Detector  SPIRE: </a:t>
            </a:r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194 - 672</a:t>
            </a:r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m</a:t>
            </a: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86116" y="5286388"/>
            <a:ext cx="3658374" cy="4770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http://herschel.esac.esa.int/</a:t>
            </a:r>
            <a:endParaRPr lang="es-ES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43504" y="4143380"/>
            <a:ext cx="3727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Observación de moléculas y polvo</a:t>
            </a: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54381" y="428604"/>
            <a:ext cx="8775337" cy="3922596"/>
            <a:chOff x="126344" y="1142984"/>
            <a:chExt cx="8775337" cy="3922596"/>
          </a:xfrm>
        </p:grpSpPr>
        <p:sp>
          <p:nvSpPr>
            <p:cNvPr id="2" name="1 CuadroTexto"/>
            <p:cNvSpPr txBox="1"/>
            <p:nvPr/>
          </p:nvSpPr>
          <p:spPr>
            <a:xfrm>
              <a:off x="126344" y="2928934"/>
              <a:ext cx="4302780" cy="110799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ES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Quiero investigar usando alguno de </a:t>
              </a:r>
            </a:p>
            <a:p>
              <a:pPr algn="ctr"/>
              <a:r>
                <a:rPr lang="es-ES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estos instrumentos o datos que ellos </a:t>
              </a:r>
            </a:p>
            <a:p>
              <a:pPr algn="ctr"/>
              <a:r>
                <a:rPr lang="es-ES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generaron.</a:t>
              </a:r>
              <a:endParaRPr lang="es-E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3 Conector recto de flecha"/>
            <p:cNvCxnSpPr/>
            <p:nvPr/>
          </p:nvCxnSpPr>
          <p:spPr>
            <a:xfrm rot="5400000" flipH="1" flipV="1">
              <a:off x="4152761" y="2152505"/>
              <a:ext cx="1481420" cy="78581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4 CuadroTexto"/>
            <p:cNvSpPr txBox="1"/>
            <p:nvPr/>
          </p:nvSpPr>
          <p:spPr>
            <a:xfrm>
              <a:off x="5429256" y="1142984"/>
              <a:ext cx="3472425" cy="132343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E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Se pide un turno. Se compite</a:t>
              </a:r>
            </a:p>
            <a:p>
              <a:pPr algn="ctr"/>
              <a:r>
                <a:rPr lang="es-E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con muchas propuestas que son</a:t>
              </a:r>
            </a:p>
            <a:p>
              <a:pPr algn="ctr"/>
              <a:r>
                <a:rPr lang="es-E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evaluadas por un comité creado</a:t>
              </a:r>
            </a:p>
            <a:p>
              <a:pPr algn="ctr"/>
              <a:r>
                <a:rPr lang="es-E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para ese fin.</a:t>
              </a:r>
              <a:endParaRPr lang="es-E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6 Conector recto de flecha"/>
            <p:cNvCxnSpPr/>
            <p:nvPr/>
          </p:nvCxnSpPr>
          <p:spPr>
            <a:xfrm rot="16200000" flipH="1">
              <a:off x="4429124" y="3643314"/>
              <a:ext cx="1143008" cy="100013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CuadroTexto"/>
            <p:cNvSpPr txBox="1"/>
            <p:nvPr/>
          </p:nvSpPr>
          <p:spPr>
            <a:xfrm>
              <a:off x="5691611" y="4357694"/>
              <a:ext cx="2880917" cy="70788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E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Se usan datos de archivos </a:t>
              </a:r>
            </a:p>
            <a:p>
              <a:pPr algn="ctr"/>
              <a:r>
                <a:rPr lang="es-E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públicos.  </a:t>
              </a:r>
            </a:p>
          </p:txBody>
        </p:sp>
      </p:grpSp>
      <p:cxnSp>
        <p:nvCxnSpPr>
          <p:cNvPr id="14" name="13 Conector recto de flecha"/>
          <p:cNvCxnSpPr/>
          <p:nvPr/>
        </p:nvCxnSpPr>
        <p:spPr>
          <a:xfrm rot="10800000" flipV="1">
            <a:off x="5929322" y="4429132"/>
            <a:ext cx="1143008" cy="100013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2571736" y="5600658"/>
            <a:ext cx="4900701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las “sobras” se puede hacer buena ciencia!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214290"/>
            <a:ext cx="5027979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base de datos públicos sencilla:  </a:t>
            </a:r>
            <a:r>
              <a:rPr lang="es-E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SkyView</a:t>
            </a:r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2 Imagen" descr="skyviewHome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785794"/>
            <a:ext cx="7810555" cy="5857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>
            <a:hlinkClick r:id="rId2" action="ppaction://hlinkfile"/>
          </p:cNvPr>
          <p:cNvSpPr txBox="1"/>
          <p:nvPr/>
        </p:nvSpPr>
        <p:spPr>
          <a:xfrm>
            <a:off x="2626256" y="3000372"/>
            <a:ext cx="4017446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Ejemplo del resultado de la búsqueda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tomo2ac1.jpg"/>
          <p:cNvPicPr>
            <a:picLocks noChangeAspect="1"/>
          </p:cNvPicPr>
          <p:nvPr/>
        </p:nvPicPr>
        <p:blipFill>
          <a:blip r:embed="rId3">
            <a:lum bright="1000" contrast="2000"/>
          </a:blip>
          <a:stretch>
            <a:fillRect/>
          </a:stretch>
        </p:blipFill>
        <p:spPr>
          <a:xfrm>
            <a:off x="71406" y="357166"/>
            <a:ext cx="2480551" cy="1857388"/>
          </a:xfrm>
          <a:prstGeom prst="rect">
            <a:avLst/>
          </a:prstGeom>
        </p:spPr>
      </p:pic>
      <p:pic>
        <p:nvPicPr>
          <p:cNvPr id="3" name="2 Imagen" descr="molecula2.jpg"/>
          <p:cNvPicPr>
            <a:picLocks noChangeAspect="1"/>
          </p:cNvPicPr>
          <p:nvPr/>
        </p:nvPicPr>
        <p:blipFill>
          <a:blip r:embed="rId4">
            <a:lum bright="-16000" contrast="15000"/>
          </a:blip>
          <a:stretch>
            <a:fillRect/>
          </a:stretch>
        </p:blipFill>
        <p:spPr>
          <a:xfrm>
            <a:off x="2571736" y="500042"/>
            <a:ext cx="1571636" cy="157163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42910" y="2212295"/>
            <a:ext cx="10775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Átomos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71736" y="2214554"/>
            <a:ext cx="1358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Moléculas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errar llave"/>
          <p:cNvSpPr/>
          <p:nvPr/>
        </p:nvSpPr>
        <p:spPr>
          <a:xfrm>
            <a:off x="4286248" y="428604"/>
            <a:ext cx="571504" cy="2428892"/>
          </a:xfrm>
          <a:prstGeom prst="rightBrace">
            <a:avLst>
              <a:gd name="adj1" fmla="val 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143504" y="928670"/>
            <a:ext cx="3825086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su interacción con el medio</a:t>
            </a:r>
          </a:p>
          <a:p>
            <a:pPr algn="ctr"/>
            <a:r>
              <a:rPr lang="es-E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ellas/os mismas/os sufren 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cambios en sus 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“condiciones de energía”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571736" y="4214818"/>
            <a:ext cx="3857652" cy="571504"/>
            <a:chOff x="2285984" y="4214818"/>
            <a:chExt cx="3857652" cy="571504"/>
          </a:xfrm>
        </p:grpSpPr>
        <p:sp>
          <p:nvSpPr>
            <p:cNvPr id="8" name="7 Flecha derecha"/>
            <p:cNvSpPr/>
            <p:nvPr/>
          </p:nvSpPr>
          <p:spPr>
            <a:xfrm>
              <a:off x="2285984" y="4214818"/>
              <a:ext cx="1000132" cy="57150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3500430" y="4214818"/>
              <a:ext cx="2643206" cy="52322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Física cuántica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857232"/>
            <a:ext cx="3238387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Otra base de datos:  MAGPIS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223902" y="1071546"/>
            <a:ext cx="434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http://third.ucllnl.org/cgi-bin/gpscutout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4" name="3 CuadroTexto">
            <a:hlinkClick r:id="rId2" action="ppaction://hlinkfile"/>
          </p:cNvPr>
          <p:cNvSpPr txBox="1"/>
          <p:nvPr/>
        </p:nvSpPr>
        <p:spPr>
          <a:xfrm>
            <a:off x="8102984" y="1643050"/>
            <a:ext cx="54098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</a:t>
            </a:r>
          </a:p>
        </p:txBody>
      </p:sp>
      <p:pic>
        <p:nvPicPr>
          <p:cNvPr id="5" name="4 Imagen" descr="Screensh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7" y="1928802"/>
            <a:ext cx="6858047" cy="38576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1142984"/>
            <a:ext cx="494718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Programita para visualizar datos y poder hacer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ciertos trabajos…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357290" y="2500306"/>
            <a:ext cx="684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dirty="0" smtClean="0">
                <a:solidFill>
                  <a:schemeClr val="bg1"/>
                </a:solidFill>
              </a:rPr>
              <a:t>http://hea-www.harvard.edu/RD/ds9/site/Download.html</a:t>
            </a:r>
            <a:endParaRPr lang="es-AR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488" y="357166"/>
            <a:ext cx="3207929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Conclusiones generales</a:t>
            </a:r>
            <a:endParaRPr lang="es-ES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571504" y="2000240"/>
            <a:ext cx="8143900" cy="4504426"/>
            <a:chOff x="571504" y="2000240"/>
            <a:chExt cx="8143900" cy="4504426"/>
          </a:xfrm>
        </p:grpSpPr>
        <p:sp>
          <p:nvSpPr>
            <p:cNvPr id="3" name="2 CuadroTexto"/>
            <p:cNvSpPr txBox="1"/>
            <p:nvPr/>
          </p:nvSpPr>
          <p:spPr>
            <a:xfrm>
              <a:off x="580123" y="2000240"/>
              <a:ext cx="7778091" cy="4770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25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El Medio Interestelar regula toda la actividad de la Galaxia</a:t>
              </a:r>
              <a:endParaRPr lang="es-E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3 Imagen" descr="galaxi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446" y="2857496"/>
              <a:ext cx="2928958" cy="3647170"/>
            </a:xfrm>
            <a:prstGeom prst="rect">
              <a:avLst/>
            </a:prstGeom>
          </p:spPr>
        </p:pic>
        <p:pic>
          <p:nvPicPr>
            <p:cNvPr id="5" name="4 Imagen" descr="carina07_hst_bi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4" y="3675882"/>
              <a:ext cx="4357686" cy="2110572"/>
            </a:xfrm>
            <a:prstGeom prst="rect">
              <a:avLst/>
            </a:prstGeom>
          </p:spPr>
        </p:pic>
        <p:cxnSp>
          <p:nvCxnSpPr>
            <p:cNvPr id="7" name="6 Conector recto de flecha"/>
            <p:cNvCxnSpPr/>
            <p:nvPr/>
          </p:nvCxnSpPr>
          <p:spPr>
            <a:xfrm rot="10800000" flipV="1">
              <a:off x="3786182" y="4572008"/>
              <a:ext cx="2714644" cy="28575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308740"/>
            <a:ext cx="6227987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Medio Interestelar se forman las estrellas</a:t>
            </a:r>
            <a:endParaRPr lang="es-ES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94384"/>
            <a:ext cx="3960821" cy="413488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572000" y="2214554"/>
            <a:ext cx="4370107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Planetas en torno a esas estrellas</a:t>
            </a:r>
            <a:endParaRPr lang="es-ES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00496" y="6095218"/>
            <a:ext cx="4714908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Posiblemente vida en esos planetas</a:t>
            </a:r>
            <a:endParaRPr lang="es-ES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Imagen" descr="exoplane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071810"/>
            <a:ext cx="2946818" cy="23574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1857364"/>
            <a:ext cx="7859844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Medio Interestelar hay materia en estado molecular!!!</a:t>
            </a:r>
            <a:endParaRPr lang="es-ES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Imagen" descr="molecul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786058"/>
            <a:ext cx="2938466" cy="29384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76" y="642918"/>
            <a:ext cx="885828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 nos resulta sorprendente que en un espacio de miles y miles,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millones y millones años luz de tamaño hay materia en estado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molecular… (simples moléculas) nos tiene que resultar mucho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más sorprendente las formas de vida que conocemos en nuestro planeta…</a:t>
            </a:r>
            <a:endParaRPr lang="es-E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4286248" y="3000372"/>
            <a:ext cx="484632" cy="97840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84782" y="4302633"/>
            <a:ext cx="825918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</a:rPr>
              <a:t>De un átomo de Hidrógeno (materia original del universo) luego de 15 </a:t>
            </a:r>
          </a:p>
          <a:p>
            <a:r>
              <a:rPr lang="es-ES" sz="2200" dirty="0" smtClean="0">
                <a:solidFill>
                  <a:schemeClr val="bg1"/>
                </a:solidFill>
              </a:rPr>
              <a:t>mil millones de años, se llegó a formas de vida sumamente complejas…</a:t>
            </a:r>
            <a:endParaRPr lang="es-E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100" y="285728"/>
            <a:ext cx="7192995" cy="8002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Entender esto nos debe hacer valorar y respetar mucho más</a:t>
            </a:r>
          </a:p>
          <a:p>
            <a:pPr algn="ctr"/>
            <a:r>
              <a:rPr lang="es-E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todas los seres vivos que hay en nuestro planeta…</a:t>
            </a:r>
            <a:endParaRPr lang="es-E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 descr="20081208133946-20060614095256-mis-flo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6" y="1428736"/>
            <a:ext cx="1302160" cy="1285884"/>
          </a:xfrm>
          <a:prstGeom prst="rect">
            <a:avLst/>
          </a:prstGeom>
        </p:spPr>
      </p:pic>
      <p:pic>
        <p:nvPicPr>
          <p:cNvPr id="5" name="4 Imagen" descr="anfibi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5" y="1357298"/>
            <a:ext cx="1706925" cy="1285884"/>
          </a:xfrm>
          <a:prstGeom prst="rect">
            <a:avLst/>
          </a:prstGeom>
        </p:spPr>
      </p:pic>
      <p:pic>
        <p:nvPicPr>
          <p:cNvPr id="6" name="5 Imagen" descr="animales_durmiendo2_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1357298"/>
            <a:ext cx="1905013" cy="1428760"/>
          </a:xfrm>
          <a:prstGeom prst="rect">
            <a:avLst/>
          </a:prstGeom>
        </p:spPr>
      </p:pic>
      <p:pic>
        <p:nvPicPr>
          <p:cNvPr id="7" name="6 Imagen" descr="arbo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428736"/>
            <a:ext cx="1606102" cy="1071570"/>
          </a:xfrm>
          <a:prstGeom prst="rect">
            <a:avLst/>
          </a:prstGeom>
        </p:spPr>
      </p:pic>
      <p:pic>
        <p:nvPicPr>
          <p:cNvPr id="8" name="7 Imagen" descr="av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396" y="1214422"/>
            <a:ext cx="1422438" cy="1071570"/>
          </a:xfrm>
          <a:prstGeom prst="rect">
            <a:avLst/>
          </a:prstGeom>
        </p:spPr>
      </p:pic>
      <p:pic>
        <p:nvPicPr>
          <p:cNvPr id="9" name="8 Imagen" descr="camaleon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06" y="3214686"/>
            <a:ext cx="1619229" cy="1214422"/>
          </a:xfrm>
          <a:prstGeom prst="rect">
            <a:avLst/>
          </a:prstGeom>
        </p:spPr>
      </p:pic>
      <p:pic>
        <p:nvPicPr>
          <p:cNvPr id="10" name="9 Imagen" descr="insecto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918" y="2928934"/>
            <a:ext cx="1801755" cy="1357322"/>
          </a:xfrm>
          <a:prstGeom prst="rect">
            <a:avLst/>
          </a:prstGeom>
        </p:spPr>
      </p:pic>
      <p:pic>
        <p:nvPicPr>
          <p:cNvPr id="11" name="10 Imagen" descr="mamifero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182" y="3214686"/>
            <a:ext cx="1991413" cy="1500198"/>
          </a:xfrm>
          <a:prstGeom prst="rect">
            <a:avLst/>
          </a:prstGeom>
        </p:spPr>
      </p:pic>
      <p:pic>
        <p:nvPicPr>
          <p:cNvPr id="12" name="11 Imagen" descr="mariposa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29322" y="2643182"/>
            <a:ext cx="1619261" cy="1214446"/>
          </a:xfrm>
          <a:prstGeom prst="rect">
            <a:avLst/>
          </a:prstGeom>
        </p:spPr>
      </p:pic>
      <p:pic>
        <p:nvPicPr>
          <p:cNvPr id="13" name="12 Imagen" descr="mariquit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67678" y="2643182"/>
            <a:ext cx="1333478" cy="1000108"/>
          </a:xfrm>
          <a:prstGeom prst="rect">
            <a:avLst/>
          </a:prstGeom>
        </p:spPr>
      </p:pic>
      <p:pic>
        <p:nvPicPr>
          <p:cNvPr id="14" name="13 Imagen" descr="medusa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4929198"/>
            <a:ext cx="1666887" cy="1250165"/>
          </a:xfrm>
          <a:prstGeom prst="rect">
            <a:avLst/>
          </a:prstGeom>
        </p:spPr>
      </p:pic>
      <p:pic>
        <p:nvPicPr>
          <p:cNvPr id="15" name="14 Imagen" descr="peces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16" y="4000504"/>
            <a:ext cx="1706925" cy="1285884"/>
          </a:xfrm>
          <a:prstGeom prst="rect">
            <a:avLst/>
          </a:prstGeom>
        </p:spPr>
      </p:pic>
      <p:pic>
        <p:nvPicPr>
          <p:cNvPr id="16" name="15 Imagen" descr="simios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1670" y="4643446"/>
            <a:ext cx="1227930" cy="1776748"/>
          </a:xfrm>
          <a:prstGeom prst="rect">
            <a:avLst/>
          </a:prstGeom>
        </p:spPr>
      </p:pic>
      <p:pic>
        <p:nvPicPr>
          <p:cNvPr id="17" name="16 Imagen" descr="razas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43306" y="5000636"/>
            <a:ext cx="2357454" cy="1429206"/>
          </a:xfrm>
          <a:prstGeom prst="rect">
            <a:avLst/>
          </a:prstGeom>
        </p:spPr>
      </p:pic>
      <p:pic>
        <p:nvPicPr>
          <p:cNvPr id="18" name="17 Imagen" descr="delfi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286512" y="5429288"/>
            <a:ext cx="1619229" cy="12144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nacl_sp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1079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6400" dir="4020000" sx="140000" sy="140000" algn="ctr" rotWithShape="0">
              <a:srgbClr val="FF0000"/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1785918" y="428604"/>
            <a:ext cx="6899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molécula tiene 3 tipos de transiciones energéticas a tener en cuenta:</a:t>
            </a:r>
          </a:p>
          <a:p>
            <a:pPr algn="ctr"/>
            <a:r>
              <a:rPr lang="es-E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Electrónicas</a:t>
            </a:r>
            <a:endParaRPr lang="es-E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ibracionales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Rotacionales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2844" y="2998113"/>
            <a:ext cx="4554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Esquematización de cambio de estado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714612" y="4141792"/>
            <a:ext cx="1643074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714612" y="5214950"/>
            <a:ext cx="1643074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14282" y="3957584"/>
            <a:ext cx="2478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Estado con energía E2</a:t>
            </a: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5857" y="5029154"/>
            <a:ext cx="2478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Estado con energía E</a:t>
            </a:r>
            <a:r>
              <a:rPr lang="es-E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rot="5400000">
            <a:off x="3179753" y="4678371"/>
            <a:ext cx="785818" cy="1588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786182" y="4488428"/>
            <a:ext cx="4038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Transición  E2 - E1 = emite radiación</a:t>
            </a:r>
            <a:endParaRPr lang="es-E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6500826" y="5000636"/>
            <a:ext cx="357190" cy="78581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4643438" y="5929330"/>
            <a:ext cx="3934090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 es lo que buscamos observar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992" y="142852"/>
            <a:ext cx="8775288" cy="1107996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Transiciones  electrónicas</a:t>
            </a:r>
            <a:r>
              <a:rPr lang="es-E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ocurren entre los estados electrónicos de la </a:t>
            </a:r>
          </a:p>
          <a:p>
            <a:r>
              <a:rPr lang="es-E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molécula. </a:t>
            </a:r>
            <a:r>
              <a:rPr lang="es-E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Temp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~ 10000 K. La radiación que </a:t>
            </a:r>
          </a:p>
          <a:p>
            <a:r>
              <a:rPr lang="es-E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emiten estará en el visible y en el UV.</a:t>
            </a:r>
            <a:endParaRPr lang="es-E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1407" y="1500174"/>
            <a:ext cx="8786874" cy="11079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Transiciones  </a:t>
            </a:r>
            <a:r>
              <a:rPr lang="es-ES" sz="2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vibracionales</a:t>
            </a:r>
            <a:r>
              <a:rPr lang="es-E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ocurren por la oscilación de los núcleos de la </a:t>
            </a:r>
          </a:p>
          <a:p>
            <a:r>
              <a:rPr lang="es-E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molécula. </a:t>
            </a:r>
            <a:r>
              <a:rPr lang="es-E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Temp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~ 1000 – 3000 K. La radiación </a:t>
            </a:r>
          </a:p>
          <a:p>
            <a:r>
              <a:rPr lang="es-E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que emiten estará en el IR.</a:t>
            </a:r>
            <a:endParaRPr lang="es-E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1406" y="2928934"/>
            <a:ext cx="8786874" cy="110799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Transiciones  rotacionales</a:t>
            </a:r>
            <a:r>
              <a:rPr lang="es-E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ocurren por la rotación de la molécula. </a:t>
            </a:r>
          </a:p>
          <a:p>
            <a:r>
              <a:rPr lang="es-E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s-E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Temp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~ 10 – 100 K. La radiación que </a:t>
            </a:r>
          </a:p>
          <a:p>
            <a:r>
              <a:rPr lang="es-E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emiten estará en el IR lejano y milimétrico.</a:t>
            </a:r>
            <a:endParaRPr lang="es-E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07982" y="5072074"/>
            <a:ext cx="8964612" cy="857256"/>
            <a:chOff x="36544" y="5572140"/>
            <a:chExt cx="8964612" cy="857256"/>
          </a:xfrm>
        </p:grpSpPr>
        <p:pic>
          <p:nvPicPr>
            <p:cNvPr id="5" name="Picture 6" descr="spectr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44" y="5768994"/>
              <a:ext cx="8964612" cy="44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Rectángulo"/>
            <p:cNvSpPr/>
            <p:nvPr/>
          </p:nvSpPr>
          <p:spPr>
            <a:xfrm>
              <a:off x="2714612" y="5572140"/>
              <a:ext cx="928694" cy="85725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3714744" y="5572140"/>
              <a:ext cx="642942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429124" y="5572140"/>
              <a:ext cx="857256" cy="85725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3078" y="1997087"/>
            <a:ext cx="8370888" cy="3717933"/>
            <a:chOff x="159" y="2729"/>
            <a:chExt cx="5273" cy="2342"/>
          </a:xfrm>
        </p:grpSpPr>
        <p:pic>
          <p:nvPicPr>
            <p:cNvPr id="3" name="Picture 10" descr="spinflip-anim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9" y="3856"/>
              <a:ext cx="2491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1" descr="diag-molecular-rad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9" y="2729"/>
              <a:ext cx="3280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617" y="4441"/>
              <a:ext cx="17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Átomo </a:t>
              </a:r>
              <a:r>
                <a:rPr lang="es-E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de Hidrógeno</a:t>
              </a:r>
            </a:p>
          </p:txBody>
        </p:sp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3560" y="2866"/>
              <a:ext cx="18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Molécula que absorbe</a:t>
              </a: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357158" y="428604"/>
            <a:ext cx="651492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Otros procesos importantes que pueden observarse:</a:t>
            </a:r>
            <a:endParaRPr lang="es-E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1406" y="142852"/>
            <a:ext cx="8951489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atmósfera de nuestro planeta juega un rol importante en la observación de</a:t>
            </a:r>
          </a:p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distintos tipos de radiación…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86116" y="1171502"/>
            <a:ext cx="279435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Opacidad de la atmósfera</a:t>
            </a:r>
            <a:endParaRPr lang="es-E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Imagen" descr="absorptionAt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714488"/>
            <a:ext cx="7482082" cy="48577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159229"/>
            <a:ext cx="8001056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Transiciones moleculares rotacionales</a:t>
            </a:r>
            <a:r>
              <a:rPr lang="es-E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 de gran importancia en el estudio del MIE</a:t>
            </a:r>
            <a:endParaRPr lang="es-E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642910" y="1428736"/>
            <a:ext cx="714380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428728" y="1230799"/>
            <a:ext cx="6763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Radiotelescopios, telescopios (sub)-milimétricos, grandes </a:t>
            </a:r>
          </a:p>
          <a:p>
            <a:r>
              <a:rPr lang="es-E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nterferómetros… 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7158" y="2857496"/>
            <a:ext cx="69926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usa un principio básico de óptica --- un espejo cóncavo:</a:t>
            </a:r>
            <a:endParaRPr lang="es-E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Imagen" descr="espejoConcav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876"/>
            <a:ext cx="2768937" cy="2714644"/>
          </a:xfrm>
          <a:prstGeom prst="rect">
            <a:avLst/>
          </a:prstGeom>
        </p:spPr>
      </p:pic>
      <p:pic>
        <p:nvPicPr>
          <p:cNvPr id="8" name="7 Imagen" descr="park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14752"/>
            <a:ext cx="3650117" cy="2500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adio_telescop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22" y="714356"/>
            <a:ext cx="6000750" cy="557212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2844" y="155982"/>
            <a:ext cx="4665060" cy="4154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Mismo funcionamiento que una antena…</a:t>
            </a:r>
            <a:endParaRPr lang="es-ES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19190" y="6357958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Esquema del funcionamiento básico de un radiotelescopio</a:t>
            </a:r>
            <a:endParaRPr lang="es-ES" dirty="0"/>
          </a:p>
        </p:txBody>
      </p:sp>
      <p:cxnSp>
        <p:nvCxnSpPr>
          <p:cNvPr id="6" name="5 Conector recto de flecha"/>
          <p:cNvCxnSpPr/>
          <p:nvPr/>
        </p:nvCxnSpPr>
        <p:spPr>
          <a:xfrm rot="10800000" flipV="1">
            <a:off x="1214414" y="3571876"/>
            <a:ext cx="164307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0" y="4143380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Mide un “brillo”</a:t>
            </a:r>
            <a:endParaRPr lang="es-E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rot="5400000">
            <a:off x="607985" y="48212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92618" y="5143512"/>
            <a:ext cx="1550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convierte a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temperatura de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brillo: T</a:t>
            </a:r>
            <a:r>
              <a:rPr lang="es-E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s-E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1073</Words>
  <Application>Microsoft Office PowerPoint</Application>
  <PresentationFormat>Presentación en pantalla (4:3)</PresentationFormat>
  <Paragraphs>182</Paragraphs>
  <Slides>36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sergio</dc:creator>
  <cp:lastModifiedBy>Sergio</cp:lastModifiedBy>
  <cp:revision>96</cp:revision>
  <dcterms:created xsi:type="dcterms:W3CDTF">2009-08-27T18:20:22Z</dcterms:created>
  <dcterms:modified xsi:type="dcterms:W3CDTF">2012-06-29T21:45:08Z</dcterms:modified>
</cp:coreProperties>
</file>