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96" r:id="rId2"/>
    <p:sldId id="257" r:id="rId3"/>
    <p:sldId id="259" r:id="rId4"/>
    <p:sldId id="260" r:id="rId5"/>
    <p:sldId id="261" r:id="rId6"/>
    <p:sldId id="266" r:id="rId7"/>
    <p:sldId id="267" r:id="rId8"/>
    <p:sldId id="264" r:id="rId9"/>
    <p:sldId id="298" r:id="rId10"/>
    <p:sldId id="262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95" r:id="rId23"/>
    <p:sldId id="299" r:id="rId24"/>
    <p:sldId id="258" r:id="rId25"/>
    <p:sldId id="292" r:id="rId26"/>
    <p:sldId id="284" r:id="rId27"/>
    <p:sldId id="283" r:id="rId28"/>
    <p:sldId id="286" r:id="rId29"/>
    <p:sldId id="285" r:id="rId30"/>
    <p:sldId id="288" r:id="rId31"/>
    <p:sldId id="287" r:id="rId32"/>
    <p:sldId id="289" r:id="rId33"/>
    <p:sldId id="297" r:id="rId34"/>
  </p:sldIdLst>
  <p:sldSz cx="10080625" cy="7559675"/>
  <p:notesSz cx="10691813" cy="151241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0033"/>
    <a:srgbClr val="990000"/>
    <a:srgbClr val="004232"/>
    <a:srgbClr val="0D056F"/>
    <a:srgbClr val="660033"/>
    <a:srgbClr val="E75F69"/>
    <a:srgbClr val="6C0852"/>
    <a:srgbClr val="631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 varScale="1">
        <p:scale>
          <a:sx n="63" d="100"/>
          <a:sy n="63" d="100"/>
        </p:scale>
        <p:origin x="-54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718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718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164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164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164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164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718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164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164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164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164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164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164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4088" y="288925"/>
            <a:ext cx="2265362" cy="6464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288925"/>
            <a:ext cx="6648450" cy="6464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88925"/>
            <a:ext cx="90662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49263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2pPr>
      <a:lvl3pPr marL="647700" indent="-215900" algn="l" defTabSz="449263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3pPr>
      <a:lvl4pPr marL="863600" indent="-215900" algn="l" defTabSz="449263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4pPr>
      <a:lvl5pPr marL="1079500" indent="-215900" algn="l" defTabSz="449263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5pPr>
      <a:lvl6pPr marL="1536700" indent="-215900" algn="l" defTabSz="449263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993900" indent="-215900" algn="l" defTabSz="449263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451100" indent="-215900" algn="l" defTabSz="449263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908300" indent="-215900" algn="l" defTabSz="449263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341313" indent="-341313" algn="l" defTabSz="449263" rtl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sergio\Desktop\Documentos\CharlaMoron\cluster3.avi" TargetMode="External"/><Relationship Id="rId1" Type="http://schemas.openxmlformats.org/officeDocument/2006/relationships/video" Target="file:///C:\Users\sergio\Desktop\Documentos\cluster3.avi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www.godandscience.org/images/ic1396globuletrumpler37.jpg" TargetMode="Externa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io\Desktop\Proto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03808" y="323453"/>
            <a:ext cx="9217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¿Cómo nacen las estrellas?</a:t>
            </a:r>
            <a:endParaRPr lang="es-E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5292005"/>
            <a:ext cx="1238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528144" y="5219997"/>
            <a:ext cx="3240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 Martín Ortega</a:t>
            </a:r>
          </a:p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</a:t>
            </a:r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Sergio </a:t>
            </a:r>
            <a:r>
              <a:rPr lang="es-E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Paron</a:t>
            </a:r>
            <a:endParaRPr lang="es-E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2" y="36586"/>
            <a:ext cx="10009143" cy="7559675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 bwMode="auto">
          <a:xfrm rot="18653655">
            <a:off x="4149381" y="2180915"/>
            <a:ext cx="2143140" cy="185738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784" y="179437"/>
            <a:ext cx="9519250" cy="5217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pilares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creación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activa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región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formación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estelar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3808" y="6228109"/>
            <a:ext cx="8856984" cy="95265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nubes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moleculares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parecen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regiones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calmas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pero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turbulencias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internas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modifican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estructura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cada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instante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ergio\Desktop\Protost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4" name="cluster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39982" y="922317"/>
            <a:ext cx="5077275" cy="5791266"/>
          </a:xfrm>
          <a:prstGeom prst="rect">
            <a:avLst/>
          </a:prstGeom>
        </p:spPr>
      </p:pic>
      <p:pic>
        <p:nvPicPr>
          <p:cNvPr id="6" name="cluster3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871960" y="1008111"/>
            <a:ext cx="5775912" cy="658815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10176482" cy="95265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precisamente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dichas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turbulencias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generan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condiciones</a:t>
            </a:r>
            <a:endParaRPr lang="en-GB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ropicias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comience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formación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estelar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18" y="1779573"/>
            <a:ext cx="9121775" cy="341788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825470" y="422251"/>
            <a:ext cx="839960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004232"/>
                </a:solidFill>
                <a:latin typeface="Arial Black" pitchFamily="34" charset="0"/>
              </a:rPr>
              <a:t>Fragmentación de la nube molecular</a:t>
            </a:r>
            <a:endParaRPr lang="es-ES" sz="3200" dirty="0">
              <a:solidFill>
                <a:srgbClr val="004232"/>
              </a:solidFill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3173" y="5637225"/>
            <a:ext cx="9886361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just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Antes  de  dispersarse  las  nubes  moleculares </a:t>
            </a:r>
          </a:p>
          <a:p>
            <a:pPr algn="just"/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v</a:t>
            </a:r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iven  unos  10 millones de  años.  Durante ese </a:t>
            </a:r>
          </a:p>
          <a:p>
            <a:pPr algn="just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tiempo tiene que producirse la formación estelar.</a:t>
            </a:r>
            <a:endParaRPr lang="es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86"/>
            <a:ext cx="10080625" cy="7559675"/>
          </a:xfrm>
          <a:prstGeom prst="rect">
            <a:avLst/>
          </a:prstGeom>
          <a:noFill/>
        </p:spPr>
      </p:pic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31800" y="179437"/>
            <a:ext cx="9289033" cy="5833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dirty="0" smtClean="0">
                <a:solidFill>
                  <a:srgbClr val="E6FF00"/>
                </a:solidFill>
                <a:latin typeface="Arial Black" pitchFamily="32" charset="0"/>
              </a:rPr>
              <a:t>¿Qué sucede </a:t>
            </a:r>
            <a:r>
              <a:rPr lang="es-ES" sz="3200" dirty="0" smtClean="0">
                <a:solidFill>
                  <a:srgbClr val="E6FF00"/>
                </a:solidFill>
                <a:latin typeface="Arial Black" pitchFamily="32" charset="0"/>
              </a:rPr>
              <a:t>luego de la fragmentación?</a:t>
            </a:r>
            <a:endParaRPr lang="es-ES" sz="3200" dirty="0">
              <a:solidFill>
                <a:srgbClr val="E6FF00"/>
              </a:solidFill>
              <a:latin typeface="Arial Black" pitchFamily="3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5776" y="1979637"/>
            <a:ext cx="9577064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+mj-lt"/>
              </a:rPr>
              <a:t>Algunos fragmentos colapsarán bajo </a:t>
            </a:r>
            <a:r>
              <a:rPr lang="es-ES" sz="2000" dirty="0" smtClean="0">
                <a:latin typeface="+mj-lt"/>
              </a:rPr>
              <a:t>los efectos  de la  </a:t>
            </a:r>
            <a:r>
              <a:rPr lang="es-ES" sz="2000" dirty="0" smtClean="0">
                <a:latin typeface="+mj-lt"/>
              </a:rPr>
              <a:t>gravedad interna. </a:t>
            </a:r>
            <a:r>
              <a:rPr lang="es-ES" sz="2000" dirty="0" smtClean="0">
                <a:latin typeface="+mj-lt"/>
              </a:rPr>
              <a:t>L</a:t>
            </a:r>
            <a:r>
              <a:rPr lang="es-ES" sz="2000" dirty="0" smtClean="0">
                <a:latin typeface="+mj-lt"/>
              </a:rPr>
              <a:t>os  </a:t>
            </a:r>
            <a:r>
              <a:rPr lang="es-ES" sz="2000" dirty="0" smtClean="0">
                <a:latin typeface="+mj-lt"/>
              </a:rPr>
              <a:t>grumos  moleculares  se comprimen,  se   calientan  </a:t>
            </a:r>
            <a:r>
              <a:rPr lang="es-ES" sz="2000" dirty="0" smtClean="0">
                <a:latin typeface="+mj-lt"/>
              </a:rPr>
              <a:t>y  </a:t>
            </a:r>
            <a:r>
              <a:rPr lang="es-ES" sz="2000" dirty="0" smtClean="0">
                <a:latin typeface="+mj-lt"/>
              </a:rPr>
              <a:t>eventualmente  alcanzan  en  sus   centros temperaturas  lo </a:t>
            </a:r>
            <a:r>
              <a:rPr lang="es-ES" sz="2000" dirty="0" smtClean="0">
                <a:latin typeface="+mj-lt"/>
              </a:rPr>
              <a:t>suficientemente  </a:t>
            </a:r>
            <a:r>
              <a:rPr lang="es-ES" sz="2000" dirty="0" smtClean="0">
                <a:latin typeface="+mj-lt"/>
              </a:rPr>
              <a:t>elevadas  como para que las reacciones nucleares comiencen</a:t>
            </a:r>
            <a:r>
              <a:rPr lang="es-ES" sz="2000" dirty="0" smtClean="0">
                <a:latin typeface="+mj-lt"/>
              </a:rPr>
              <a:t>. La </a:t>
            </a:r>
            <a:r>
              <a:rPr lang="es-ES" sz="2000" dirty="0" err="1" smtClean="0">
                <a:latin typeface="+mj-lt"/>
              </a:rPr>
              <a:t>protoestrellas</a:t>
            </a:r>
            <a:r>
              <a:rPr lang="es-ES" sz="2000" dirty="0" smtClean="0">
                <a:latin typeface="+mj-lt"/>
              </a:rPr>
              <a:t> alcanzó la secuencia principal.</a:t>
            </a:r>
            <a:endParaRPr lang="es-ES" sz="2000" dirty="0">
              <a:latin typeface="+mj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50" y="3455119"/>
            <a:ext cx="8820150" cy="3421062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605881" y="1187549"/>
            <a:ext cx="4738687" cy="583321"/>
          </a:xfrm>
          <a:prstGeom prst="rect">
            <a:avLst/>
          </a:prstGeom>
          <a:noFill/>
          <a:ln w="9525">
            <a:solidFill>
              <a:srgbClr val="E6FF00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dirty="0" smtClean="0">
                <a:solidFill>
                  <a:srgbClr val="FFFF00"/>
                </a:solidFill>
                <a:latin typeface="Aharoni" charset="0"/>
              </a:rPr>
              <a:t>El colapso gravitacional</a:t>
            </a:r>
            <a:endParaRPr lang="es-ES" sz="3200" dirty="0">
              <a:solidFill>
                <a:srgbClr val="FFFF00"/>
              </a:solidFill>
              <a:latin typeface="Aharon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87"/>
            <a:ext cx="10080625" cy="7559675"/>
          </a:xfrm>
          <a:prstGeom prst="rect">
            <a:avLst/>
          </a:prstGeom>
          <a:noFill/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664048" y="251445"/>
            <a:ext cx="4738687" cy="583321"/>
          </a:xfrm>
          <a:prstGeom prst="rect">
            <a:avLst/>
          </a:prstGeom>
          <a:noFill/>
          <a:ln w="9525">
            <a:solidFill>
              <a:srgbClr val="E6FF00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dirty="0" smtClean="0">
                <a:solidFill>
                  <a:srgbClr val="FFFF00"/>
                </a:solidFill>
                <a:latin typeface="Aharoni" charset="0"/>
              </a:rPr>
              <a:t>El colapso gravitacional</a:t>
            </a:r>
            <a:endParaRPr lang="es-ES" sz="3200" dirty="0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63848" y="1187549"/>
            <a:ext cx="8663887" cy="891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600" dirty="0" smtClean="0">
                <a:solidFill>
                  <a:srgbClr val="3DEB3D"/>
                </a:solidFill>
                <a:latin typeface="Arial Black" pitchFamily="32" charset="0"/>
              </a:rPr>
              <a:t>La gravedad debe contrarrestar los efectos de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600" dirty="0" smtClean="0">
                <a:solidFill>
                  <a:srgbClr val="3DEB3D"/>
                </a:solidFill>
                <a:latin typeface="Arial Black" pitchFamily="32" charset="0"/>
              </a:rPr>
              <a:t>la presión interna y de la rotación del gas.</a:t>
            </a:r>
            <a:endParaRPr lang="es-ES" sz="2600" dirty="0">
              <a:solidFill>
                <a:srgbClr val="3DEB3D"/>
              </a:solidFill>
              <a:latin typeface="Arial Black" pitchFamily="32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79872" y="2411685"/>
            <a:ext cx="8394199" cy="4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dirty="0" smtClean="0">
                <a:solidFill>
                  <a:srgbClr val="FFFF66"/>
                </a:solidFill>
                <a:latin typeface="Arial Black" pitchFamily="32" charset="0"/>
              </a:rPr>
              <a:t>¿Y los campos magnéticos que rol desempeñan?</a:t>
            </a:r>
            <a:endParaRPr lang="es-ES" sz="2400" dirty="0">
              <a:solidFill>
                <a:srgbClr val="FFFF66"/>
              </a:solidFill>
              <a:latin typeface="Arial Black" pitchFamily="32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485" y="3059757"/>
            <a:ext cx="4451173" cy="3735412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7784" y="5436021"/>
            <a:ext cx="4852988" cy="768350"/>
          </a:xfrm>
          <a:prstGeom prst="rect">
            <a:avLst/>
          </a:prstGeom>
          <a:solidFill>
            <a:srgbClr val="9999CC"/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>
                <a:solidFill>
                  <a:srgbClr val="B80047"/>
                </a:solidFill>
                <a:latin typeface="Arial Black" pitchFamily="32" charset="0"/>
              </a:rPr>
              <a:t>Difusión ambipolar</a:t>
            </a: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503808" y="3635821"/>
            <a:ext cx="4486462" cy="107576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FFFF00"/>
                </a:solidFill>
                <a:latin typeface="Arial Black" pitchFamily="32" charset="0"/>
              </a:rPr>
              <a:t>Tasa de </a:t>
            </a:r>
            <a:r>
              <a:rPr lang="en-GB" sz="3200" dirty="0" err="1">
                <a:solidFill>
                  <a:srgbClr val="FFFF00"/>
                </a:solidFill>
                <a:latin typeface="Arial Black" pitchFamily="32" charset="0"/>
              </a:rPr>
              <a:t>formación</a:t>
            </a:r>
            <a:r>
              <a:rPr lang="en-GB" sz="3200" dirty="0">
                <a:solidFill>
                  <a:srgbClr val="FFFF00"/>
                </a:solidFill>
                <a:latin typeface="Arial Black" pitchFamily="32" charset="0"/>
              </a:rPr>
              <a:t> </a:t>
            </a:r>
            <a:endParaRPr lang="en-GB" sz="3200" dirty="0" smtClean="0">
              <a:solidFill>
                <a:srgbClr val="FFFF00"/>
              </a:solidFill>
              <a:latin typeface="Arial Black" pitchFamily="32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FFFF00"/>
                </a:solidFill>
                <a:latin typeface="Arial Black" pitchFamily="32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itchFamily="32" charset="0"/>
              </a:rPr>
              <a:t>estelar</a:t>
            </a:r>
            <a:r>
              <a:rPr lang="en-GB" sz="3200" dirty="0" smtClean="0">
                <a:solidFill>
                  <a:srgbClr val="FFFF00"/>
                </a:solidFill>
                <a:latin typeface="Arial Black" pitchFamily="32" charset="0"/>
              </a:rPr>
              <a:t> </a:t>
            </a:r>
            <a:r>
              <a:rPr lang="en-GB" sz="3200" dirty="0">
                <a:solidFill>
                  <a:srgbClr val="FFFF00"/>
                </a:solidFill>
                <a:latin typeface="Arial Black" pitchFamily="32" charset="0"/>
              </a:rPr>
              <a:t>Galáctica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87"/>
            <a:ext cx="10080625" cy="7559675"/>
          </a:xfrm>
          <a:prstGeom prst="rect">
            <a:avLst/>
          </a:prstGeom>
          <a:noFill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04" y="993755"/>
            <a:ext cx="4418013" cy="6300788"/>
          </a:xfrm>
          <a:prstGeom prst="rect">
            <a:avLst/>
          </a:prstGeom>
          <a:noFill/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23963" y="263525"/>
            <a:ext cx="8429465" cy="64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600" smtClean="0">
                <a:solidFill>
                  <a:srgbClr val="E6FF00"/>
                </a:solidFill>
                <a:latin typeface="Arial Black" pitchFamily="32" charset="0"/>
              </a:rPr>
              <a:t>Formación del disco de acreción</a:t>
            </a:r>
            <a:endParaRPr lang="es-ES" sz="3600">
              <a:solidFill>
                <a:srgbClr val="E6FF00"/>
              </a:solidFill>
              <a:latin typeface="Arial Black" pitchFamily="32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111750" y="1636697"/>
            <a:ext cx="4527628" cy="829543"/>
          </a:xfrm>
          <a:prstGeom prst="rect">
            <a:avLst/>
          </a:prstGeom>
          <a:solidFill>
            <a:srgbClr val="C0C0C0"/>
          </a:solidFill>
          <a:ln w="9525">
            <a:solidFill>
              <a:srgbClr val="B80047"/>
            </a:solidFill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smtClean="0">
                <a:solidFill>
                  <a:srgbClr val="B80047"/>
                </a:solidFill>
                <a:latin typeface="Arial Black" pitchFamily="32" charset="0"/>
              </a:rPr>
              <a:t>Las nubes se hallan 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smtClean="0">
                <a:solidFill>
                  <a:srgbClr val="B80047"/>
                </a:solidFill>
                <a:latin typeface="Arial Black" pitchFamily="32" charset="0"/>
              </a:rPr>
              <a:t>originalmente en rotación</a:t>
            </a:r>
            <a:endParaRPr lang="es-ES" sz="2400">
              <a:solidFill>
                <a:srgbClr val="B80047"/>
              </a:solidFill>
              <a:latin typeface="Arial Black" pitchFamily="32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968874" y="3422647"/>
            <a:ext cx="4894395" cy="9680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algn="just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900" smtClean="0">
                <a:solidFill>
                  <a:srgbClr val="23FF23"/>
                </a:solidFill>
                <a:latin typeface="Arial Black" pitchFamily="32" charset="0"/>
              </a:rPr>
              <a:t>La   rotación  de   la  nube  produce</a:t>
            </a:r>
          </a:p>
          <a:p>
            <a:pPr algn="just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900" smtClean="0">
                <a:solidFill>
                  <a:srgbClr val="23FF23"/>
                </a:solidFill>
                <a:latin typeface="Arial Black" pitchFamily="32" charset="0"/>
              </a:rPr>
              <a:t>un  achatamiento  hacia afuera del</a:t>
            </a:r>
          </a:p>
          <a:p>
            <a:pPr algn="just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900" smtClean="0">
                <a:solidFill>
                  <a:srgbClr val="23FF23"/>
                </a:solidFill>
                <a:latin typeface="Arial Black" pitchFamily="32" charset="0"/>
              </a:rPr>
              <a:t>gas del entorno de la protoestrella.</a:t>
            </a:r>
            <a:endParaRPr lang="es-ES" sz="1900">
              <a:solidFill>
                <a:srgbClr val="23FF23"/>
              </a:solidFill>
              <a:latin typeface="Arial Black" pitchFamily="32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98084" y="5655240"/>
            <a:ext cx="4882788" cy="64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600" dirty="0" smtClean="0">
                <a:solidFill>
                  <a:srgbClr val="FF950E"/>
                </a:solidFill>
                <a:latin typeface="Arial Black" pitchFamily="32" charset="0"/>
              </a:rPr>
              <a:t>Disco </a:t>
            </a:r>
            <a:r>
              <a:rPr lang="es-ES" sz="3600" dirty="0" smtClean="0">
                <a:solidFill>
                  <a:srgbClr val="FF950E"/>
                </a:solidFill>
                <a:latin typeface="Arial Black" pitchFamily="32" charset="0"/>
              </a:rPr>
              <a:t>de </a:t>
            </a:r>
            <a:r>
              <a:rPr lang="es-ES" sz="3600" dirty="0" smtClean="0">
                <a:solidFill>
                  <a:srgbClr val="FF950E"/>
                </a:solidFill>
                <a:latin typeface="Arial Black" pitchFamily="32" charset="0"/>
              </a:rPr>
              <a:t>acreción</a:t>
            </a:r>
            <a:endParaRPr lang="es-ES" sz="3600" dirty="0">
              <a:solidFill>
                <a:srgbClr val="FF950E"/>
              </a:solidFill>
              <a:latin typeface="Arial Black" pitchFamily="32" charset="0"/>
            </a:endParaRPr>
          </a:p>
        </p:txBody>
      </p:sp>
      <p:sp>
        <p:nvSpPr>
          <p:cNvPr id="7" name="6 Flecha abajo"/>
          <p:cNvSpPr/>
          <p:nvPr/>
        </p:nvSpPr>
        <p:spPr bwMode="auto">
          <a:xfrm>
            <a:off x="6969138" y="4565655"/>
            <a:ext cx="571504" cy="92869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260475" y="360363"/>
            <a:ext cx="8172728" cy="52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smtClean="0">
                <a:solidFill>
                  <a:srgbClr val="FF950E"/>
                </a:solidFill>
                <a:latin typeface="Aharoni" charset="0"/>
              </a:rPr>
              <a:t>¿De donde obtiene la protoestrella el material?</a:t>
            </a:r>
            <a:endParaRPr lang="es-ES" sz="2800">
              <a:solidFill>
                <a:srgbClr val="FF950E"/>
              </a:solidFill>
              <a:latin typeface="Aharoni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25" y="1260475"/>
            <a:ext cx="4860925" cy="5862638"/>
          </a:xfrm>
          <a:prstGeom prst="rect">
            <a:avLst/>
          </a:prstGeom>
          <a:noFill/>
        </p:spPr>
      </p:pic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6408464" y="2771725"/>
            <a:ext cx="3060700" cy="2919413"/>
            <a:chOff x="4075" y="1166"/>
            <a:chExt cx="1928" cy="1839"/>
          </a:xfrm>
        </p:grpSpPr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4075" y="1166"/>
              <a:ext cx="1841" cy="309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 eaLnBrk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2600" smtClean="0">
                  <a:solidFill>
                    <a:srgbClr val="23B8DC"/>
                  </a:solidFill>
                  <a:latin typeface="Aharoni" charset="0"/>
                </a:rPr>
                <a:t>Grumo molecular</a:t>
              </a:r>
              <a:endParaRPr lang="es-ES" sz="2600">
                <a:solidFill>
                  <a:srgbClr val="23B8DC"/>
                </a:solidFill>
                <a:latin typeface="Aharoni" charset="0"/>
              </a:endParaRPr>
            </a:p>
          </p:txBody>
        </p:sp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4075" y="1931"/>
              <a:ext cx="1928" cy="271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lIns="90000" tIns="45000" rIns="90000" bIns="45000">
              <a:spAutoFit/>
            </a:bodyPr>
            <a:lstStyle/>
            <a:p>
              <a:pPr eaLnBrk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2200" smtClean="0">
                  <a:solidFill>
                    <a:srgbClr val="23B8DC"/>
                  </a:solidFill>
                  <a:latin typeface="Arial Black" pitchFamily="32" charset="0"/>
                </a:rPr>
                <a:t>Disco de acreción</a:t>
              </a:r>
              <a:endParaRPr lang="es-ES" sz="2200">
                <a:solidFill>
                  <a:srgbClr val="23B8DC"/>
                </a:solidFill>
                <a:latin typeface="Arial Black" pitchFamily="32" charset="0"/>
              </a:endParaRPr>
            </a:p>
          </p:txBody>
        </p:sp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4300" y="2696"/>
              <a:ext cx="1393" cy="309"/>
              <a:chOff x="4300" y="2696"/>
              <a:chExt cx="1393" cy="309"/>
            </a:xfrm>
          </p:grpSpPr>
          <p:sp>
            <p:nvSpPr>
              <p:cNvPr id="22535" name="Text Box 7"/>
              <p:cNvSpPr txBox="1">
                <a:spLocks noChangeArrowheads="1"/>
              </p:cNvSpPr>
              <p:nvPr/>
            </p:nvSpPr>
            <p:spPr bwMode="auto">
              <a:xfrm>
                <a:off x="4300" y="2696"/>
                <a:ext cx="1393" cy="309"/>
              </a:xfrm>
              <a:prstGeom prst="rect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>
                <a:spAutoFit/>
              </a:bodyPr>
              <a:lstStyle/>
              <a:p>
                <a:pPr eaLnBrk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s-ES" sz="2600" smtClean="0">
                    <a:solidFill>
                      <a:srgbClr val="23B8DC"/>
                    </a:solidFill>
                    <a:latin typeface="Aharoni" charset="0"/>
                  </a:rPr>
                  <a:t>Protoestrella</a:t>
                </a:r>
                <a:endParaRPr lang="es-ES" sz="2600">
                  <a:solidFill>
                    <a:srgbClr val="23B8DC"/>
                  </a:solidFill>
                  <a:latin typeface="Aharoni" charset="0"/>
                </a:endParaRPr>
              </a:p>
            </p:txBody>
          </p:sp>
        </p:grpSp>
      </p:grp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976416" y="1547589"/>
            <a:ext cx="3846512" cy="5048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23FF23"/>
                </a:solidFill>
                <a:latin typeface="Arial Black" pitchFamily="32" charset="0"/>
              </a:rPr>
              <a:t>ACRECIÓN DE MATERIA</a:t>
            </a:r>
          </a:p>
        </p:txBody>
      </p:sp>
      <p:sp>
        <p:nvSpPr>
          <p:cNvPr id="11" name="10 Flecha abajo"/>
          <p:cNvSpPr/>
          <p:nvPr/>
        </p:nvSpPr>
        <p:spPr bwMode="auto">
          <a:xfrm>
            <a:off x="7560592" y="3419797"/>
            <a:ext cx="428628" cy="50006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2" name="11 Flecha abajo"/>
          <p:cNvSpPr/>
          <p:nvPr/>
        </p:nvSpPr>
        <p:spPr bwMode="auto">
          <a:xfrm>
            <a:off x="7560592" y="4571925"/>
            <a:ext cx="500066" cy="57150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0675" y="900113"/>
            <a:ext cx="7265988" cy="5483225"/>
          </a:xfrm>
          <a:prstGeom prst="rect">
            <a:avLst/>
          </a:prstGeom>
          <a:noFill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1760" y="6480175"/>
            <a:ext cx="9864849" cy="1014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dirty="0" smtClean="0">
                <a:solidFill>
                  <a:srgbClr val="990033"/>
                </a:solidFill>
                <a:latin typeface="Arial Black" pitchFamily="32" charset="0"/>
              </a:rPr>
              <a:t>La </a:t>
            </a:r>
            <a:r>
              <a:rPr lang="es-ES" sz="2000" dirty="0" err="1" smtClean="0">
                <a:solidFill>
                  <a:srgbClr val="990033"/>
                </a:solidFill>
                <a:latin typeface="Arial Black" pitchFamily="32" charset="0"/>
              </a:rPr>
              <a:t>protoestrella</a:t>
            </a:r>
            <a:r>
              <a:rPr lang="es-ES" sz="2000" dirty="0" smtClean="0">
                <a:solidFill>
                  <a:srgbClr val="990033"/>
                </a:solidFill>
                <a:latin typeface="Arial Black" pitchFamily="32" charset="0"/>
              </a:rPr>
              <a:t> </a:t>
            </a:r>
            <a:r>
              <a:rPr lang="es-ES" sz="2000" dirty="0" smtClean="0">
                <a:solidFill>
                  <a:srgbClr val="990033"/>
                </a:solidFill>
                <a:latin typeface="Arial Black" pitchFamily="32" charset="0"/>
              </a:rPr>
              <a:t>ya posee vientos que durante </a:t>
            </a:r>
            <a:r>
              <a:rPr lang="es-ES" sz="2000" dirty="0" smtClean="0">
                <a:solidFill>
                  <a:srgbClr val="990033"/>
                </a:solidFill>
                <a:latin typeface="Arial Black" pitchFamily="32" charset="0"/>
              </a:rPr>
              <a:t>sus primeras </a:t>
            </a:r>
            <a:r>
              <a:rPr lang="es-ES" sz="2000" dirty="0" smtClean="0">
                <a:solidFill>
                  <a:srgbClr val="990033"/>
                </a:solidFill>
                <a:latin typeface="Arial Black" pitchFamily="32" charset="0"/>
              </a:rPr>
              <a:t>etapas de formación son  colimados  por </a:t>
            </a:r>
            <a:r>
              <a:rPr lang="es-ES" sz="2000" dirty="0" smtClean="0">
                <a:solidFill>
                  <a:srgbClr val="990033"/>
                </a:solidFill>
                <a:latin typeface="Arial Black" pitchFamily="32" charset="0"/>
              </a:rPr>
              <a:t>los </a:t>
            </a:r>
            <a:r>
              <a:rPr lang="es-ES" sz="2000" dirty="0" smtClean="0">
                <a:solidFill>
                  <a:srgbClr val="990033"/>
                </a:solidFill>
                <a:latin typeface="Arial Black" pitchFamily="32" charset="0"/>
              </a:rPr>
              <a:t>campos magnéticos a través de </a:t>
            </a:r>
            <a:r>
              <a:rPr lang="es-ES" sz="2000" dirty="0" smtClean="0">
                <a:solidFill>
                  <a:srgbClr val="990033"/>
                </a:solidFill>
                <a:latin typeface="Arial Black" pitchFamily="32" charset="0"/>
              </a:rPr>
              <a:t>los</a:t>
            </a:r>
            <a:r>
              <a:rPr lang="es-ES" sz="2000" dirty="0" smtClean="0">
                <a:solidFill>
                  <a:srgbClr val="990033"/>
                </a:solidFill>
                <a:latin typeface="Arial Black" pitchFamily="32" charset="0"/>
              </a:rPr>
              <a:t> polos del objeto central.</a:t>
            </a:r>
            <a:endParaRPr lang="es-ES" sz="2000" dirty="0">
              <a:solidFill>
                <a:srgbClr val="990033"/>
              </a:solidFill>
              <a:latin typeface="Arial Black" pitchFamily="3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0743" y="207937"/>
            <a:ext cx="992988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La </a:t>
            </a:r>
            <a:r>
              <a:rPr lang="es-E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protoestrella</a:t>
            </a:r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 no sólo </a:t>
            </a:r>
            <a:r>
              <a:rPr lang="es-E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acreta</a:t>
            </a:r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materia</a:t>
            </a:r>
            <a:endParaRPr lang="es-E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76338"/>
            <a:ext cx="6548437" cy="5843587"/>
          </a:xfrm>
          <a:prstGeom prst="rect">
            <a:avLst/>
          </a:prstGeom>
          <a:noFill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611948" y="1636697"/>
            <a:ext cx="3357586" cy="119887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dirty="0" smtClean="0">
              <a:solidFill>
                <a:srgbClr val="990033"/>
              </a:solidFill>
              <a:latin typeface="Arial Black" pitchFamily="32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990033"/>
                </a:solidFill>
                <a:latin typeface="Arial Black" pitchFamily="32" charset="0"/>
              </a:rPr>
              <a:t>¿</a:t>
            </a:r>
            <a:r>
              <a:rPr lang="en-GB" sz="2400" dirty="0" err="1">
                <a:solidFill>
                  <a:srgbClr val="990033"/>
                </a:solidFill>
                <a:latin typeface="Arial Black" pitchFamily="32" charset="0"/>
              </a:rPr>
              <a:t>Cómo</a:t>
            </a:r>
            <a:r>
              <a:rPr lang="en-GB" sz="2400" dirty="0">
                <a:solidFill>
                  <a:srgbClr val="990033"/>
                </a:solidFill>
                <a:latin typeface="Arial Black" pitchFamily="32" charset="0"/>
              </a:rPr>
              <a:t> se </a:t>
            </a:r>
            <a:r>
              <a:rPr lang="en-GB" sz="2400" dirty="0" err="1">
                <a:solidFill>
                  <a:srgbClr val="990033"/>
                </a:solidFill>
                <a:latin typeface="Arial Black" pitchFamily="32" charset="0"/>
              </a:rPr>
              <a:t>forman</a:t>
            </a:r>
            <a:r>
              <a:rPr lang="en-GB" sz="2400" dirty="0">
                <a:solidFill>
                  <a:srgbClr val="990033"/>
                </a:solidFill>
                <a:latin typeface="Arial Black" pitchFamily="32" charset="0"/>
              </a:rPr>
              <a:t>?</a:t>
            </a: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dirty="0">
              <a:solidFill>
                <a:srgbClr val="E6FF00"/>
              </a:solidFill>
              <a:latin typeface="Arial Black" pitchFamily="3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97238" y="207937"/>
            <a:ext cx="3286148" cy="12604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dirty="0" smtClean="0">
              <a:solidFill>
                <a:srgbClr val="990033"/>
              </a:solidFill>
              <a:latin typeface="Arial Black" pitchFamily="32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990033"/>
                </a:solidFill>
                <a:latin typeface="Arial Black" pitchFamily="32" charset="0"/>
              </a:rPr>
              <a:t>Jets y Outflows</a:t>
            </a:r>
            <a:endParaRPr lang="en-GB" sz="2800" dirty="0">
              <a:solidFill>
                <a:srgbClr val="990033"/>
              </a:solidFill>
              <a:latin typeface="Arial Black" pitchFamily="32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dirty="0">
              <a:solidFill>
                <a:srgbClr val="E6FF00"/>
              </a:solidFill>
              <a:latin typeface="Arial Black" pitchFamily="3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23039" y="3509656"/>
            <a:ext cx="3103619" cy="11988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dirty="0" smtClean="0">
              <a:solidFill>
                <a:srgbClr val="990033"/>
              </a:solidFill>
              <a:latin typeface="Arial Black" pitchFamily="32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990033"/>
                </a:solidFill>
                <a:latin typeface="Arial Black" pitchFamily="32" charset="0"/>
              </a:rPr>
              <a:t>  ¿</a:t>
            </a:r>
            <a:r>
              <a:rPr lang="en-GB" sz="2400" dirty="0" err="1">
                <a:solidFill>
                  <a:srgbClr val="990033"/>
                </a:solidFill>
                <a:latin typeface="Arial Black" pitchFamily="32" charset="0"/>
              </a:rPr>
              <a:t>Cómo</a:t>
            </a:r>
            <a:r>
              <a:rPr lang="en-GB" sz="2400" dirty="0">
                <a:solidFill>
                  <a:srgbClr val="990033"/>
                </a:solidFill>
                <a:latin typeface="Arial Black" pitchFamily="32" charset="0"/>
              </a:rPr>
              <a:t> se </a:t>
            </a:r>
            <a:r>
              <a:rPr lang="en-GB" sz="2400" dirty="0" err="1" smtClean="0">
                <a:solidFill>
                  <a:srgbClr val="990033"/>
                </a:solidFill>
                <a:latin typeface="Arial Black" pitchFamily="32" charset="0"/>
              </a:rPr>
              <a:t>ven</a:t>
            </a:r>
            <a:r>
              <a:rPr lang="en-GB" sz="2400" dirty="0" smtClean="0">
                <a:solidFill>
                  <a:srgbClr val="990033"/>
                </a:solidFill>
                <a:latin typeface="Arial Black" pitchFamily="32" charset="0"/>
              </a:rPr>
              <a:t>?</a:t>
            </a:r>
            <a:endParaRPr lang="en-GB" sz="2400" dirty="0">
              <a:solidFill>
                <a:srgbClr val="990033"/>
              </a:solidFill>
              <a:latin typeface="Arial Black" pitchFamily="32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dirty="0">
              <a:solidFill>
                <a:srgbClr val="E6FF00"/>
              </a:solidFill>
              <a:latin typeface="Arial Black" pitchFamily="32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611948" y="5283465"/>
            <a:ext cx="3357586" cy="1568206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dirty="0" smtClean="0">
              <a:solidFill>
                <a:srgbClr val="990033"/>
              </a:solidFill>
              <a:latin typeface="Arial Black" pitchFamily="32" charset="0"/>
            </a:endParaRPr>
          </a:p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990033"/>
                </a:solidFill>
                <a:latin typeface="Arial Black" pitchFamily="32" charset="0"/>
              </a:rPr>
              <a:t>¿</a:t>
            </a:r>
            <a:r>
              <a:rPr lang="en-GB" sz="2400" dirty="0" err="1" smtClean="0">
                <a:solidFill>
                  <a:srgbClr val="990033"/>
                </a:solidFill>
                <a:latin typeface="Arial Black" pitchFamily="32" charset="0"/>
              </a:rPr>
              <a:t>Cuanto</a:t>
            </a:r>
            <a:r>
              <a:rPr lang="en-GB" sz="2400" dirty="0" smtClean="0">
                <a:solidFill>
                  <a:srgbClr val="990033"/>
                </a:solidFill>
                <a:latin typeface="Arial Black" pitchFamily="32" charset="0"/>
              </a:rPr>
              <a:t> material </a:t>
            </a:r>
            <a:r>
              <a:rPr lang="en-GB" sz="2400" dirty="0" err="1" smtClean="0">
                <a:solidFill>
                  <a:srgbClr val="990033"/>
                </a:solidFill>
                <a:latin typeface="Arial Black" pitchFamily="32" charset="0"/>
              </a:rPr>
              <a:t>arrastran</a:t>
            </a:r>
            <a:r>
              <a:rPr lang="en-GB" sz="2400" dirty="0" smtClean="0">
                <a:solidFill>
                  <a:srgbClr val="990033"/>
                </a:solidFill>
                <a:latin typeface="Arial Black" pitchFamily="32" charset="0"/>
              </a:rPr>
              <a:t>?</a:t>
            </a:r>
            <a:endParaRPr lang="en-GB" sz="2400" dirty="0">
              <a:solidFill>
                <a:srgbClr val="990033"/>
              </a:solidFill>
              <a:latin typeface="Arial Black" pitchFamily="32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dirty="0">
              <a:solidFill>
                <a:srgbClr val="E6FF00"/>
              </a:solidFill>
              <a:latin typeface="Arial Black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4" y="51773"/>
            <a:ext cx="9960760" cy="747248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16327" y="179437"/>
            <a:ext cx="7584425" cy="5217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Jets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típicos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de un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objeto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Herbig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Haro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según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Spitzer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2880072" y="323453"/>
            <a:ext cx="521168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Breve resumen de la charla</a:t>
            </a:r>
            <a:endParaRPr lang="es-E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63848" y="4643933"/>
            <a:ext cx="878497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El medio interestelar y las estrellas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de gran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masa ( 8M</a:t>
            </a:r>
            <a:r>
              <a:rPr lang="es-ES" sz="2400" baseline="-25000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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1799" y="1331565"/>
            <a:ext cx="9505057" cy="4924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6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La formación estelar ocurre en el interior de las nubes moleculares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7784" y="2411685"/>
            <a:ext cx="957706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600" dirty="0" smtClean="0">
                <a:latin typeface="Times New Roman" pitchFamily="18" charset="0"/>
                <a:cs typeface="Times New Roman" pitchFamily="18" charset="0"/>
                <a:sym typeface="Symbol"/>
              </a:rPr>
              <a:t> 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Los procesos que tienen lugar durante la formación de la nueva  estrella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7784" y="3347789"/>
            <a:ext cx="9577064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dirty="0" smtClean="0">
                <a:latin typeface="Times New Roman" pitchFamily="18" charset="0"/>
                <a:cs typeface="Times New Roman" pitchFamily="18" charset="0"/>
                <a:sym typeface="Symbol"/>
              </a:rPr>
              <a:t> 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¿Es la formación de estrellas de gran masa un fenómeno que repite a gran       escala los procesos de formación de estrellas de baja masa?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9832" y="5580037"/>
            <a:ext cx="8784976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Formación estelar inducida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: ¿Cuáles son los mecanismos que         desencadenan la formación estelar? 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080625" cy="750578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15776" y="251445"/>
            <a:ext cx="3908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Herbig-Haro</a:t>
            </a:r>
            <a:r>
              <a:rPr lang="es-ES" sz="3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46/47</a:t>
            </a:r>
            <a:endParaRPr lang="es-ES" sz="36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91840" y="6732165"/>
            <a:ext cx="8519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Imagen de </a:t>
            </a:r>
            <a:r>
              <a:rPr lang="es-E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Spitzer</a:t>
            </a:r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en las bandas 8 (rojo)  y 4.5 micrones (verde).</a:t>
            </a:r>
            <a:endParaRPr lang="es-E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ergio\Desktop\Proto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6587"/>
            <a:ext cx="10080625" cy="755967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15776" y="2764174"/>
            <a:ext cx="9500549" cy="1015663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 … </a:t>
            </a:r>
            <a:r>
              <a:rPr lang="es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repite </a:t>
            </a:r>
            <a:r>
              <a:rPr lang="es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</a:t>
            </a:r>
            <a:r>
              <a:rPr lang="es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gran escala </a:t>
            </a:r>
            <a:r>
              <a:rPr lang="es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los </a:t>
            </a:r>
            <a:r>
              <a:rPr lang="es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mecanismos implicados </a:t>
            </a:r>
            <a:r>
              <a:rPr lang="es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la formación estelar de baja masa.</a:t>
            </a:r>
            <a:endParaRPr lang="es-E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5776" y="279375"/>
            <a:ext cx="961088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Cómo se forman las estrellas de gran masa?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91840" y="1415186"/>
            <a:ext cx="8928992" cy="492443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2</a:t>
            </a:r>
            <a:r>
              <a:rPr lang="es-E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 teorías rivales: la formación de estrellas de gran masa…</a:t>
            </a:r>
            <a:endParaRPr lang="es-E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7784" y="4780398"/>
            <a:ext cx="9500549" cy="1015663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 </a:t>
            </a:r>
            <a:r>
              <a:rPr lang="es-E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… </a:t>
            </a:r>
            <a:r>
              <a:rPr lang="es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da por la unión de estrellas de baja masa en formación.</a:t>
            </a:r>
            <a:endParaRPr lang="es-E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rgio\Desktop\Proto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85752" y="279375"/>
            <a:ext cx="954090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Estrellas de gran masa que dan vida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60509" y="3059757"/>
            <a:ext cx="8291052" cy="1077218"/>
          </a:xfrm>
          <a:prstGeom prst="rect">
            <a:avLst/>
          </a:prstGeom>
          <a:solidFill>
            <a:srgbClr val="0042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¿Cuáles son los mecanismos responsables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 la  formación de 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las estrellas?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82528" y="565127"/>
            <a:ext cx="4643470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600" dirty="0" smtClean="0">
                <a:solidFill>
                  <a:srgbClr val="FFC000"/>
                </a:solidFill>
                <a:latin typeface="Arial Black" pitchFamily="34" charset="0"/>
              </a:rPr>
              <a:t>Estrellas de gran masa</a:t>
            </a:r>
            <a:endParaRPr lang="es-ES" sz="2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1882" y="565127"/>
            <a:ext cx="3643338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600" dirty="0" smtClean="0">
                <a:solidFill>
                  <a:srgbClr val="FFC000"/>
                </a:solidFill>
                <a:latin typeface="Arial Black" pitchFamily="34" charset="0"/>
              </a:rPr>
              <a:t>Medio Interestelar</a:t>
            </a:r>
            <a:endParaRPr lang="es-ES" sz="2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" name="3 Flecha izquierda y derecha"/>
          <p:cNvSpPr/>
          <p:nvPr/>
        </p:nvSpPr>
        <p:spPr bwMode="auto">
          <a:xfrm>
            <a:off x="5111750" y="636565"/>
            <a:ext cx="714380" cy="428628"/>
          </a:xfrm>
          <a:prstGeom prst="leftRightArrow">
            <a:avLst/>
          </a:prstGeom>
          <a:gradFill>
            <a:gsLst>
              <a:gs pos="0">
                <a:srgbClr val="C0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9832" y="1403573"/>
            <a:ext cx="8643998" cy="129266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600" dirty="0" smtClean="0">
                <a:solidFill>
                  <a:srgbClr val="FFC000"/>
                </a:solidFill>
                <a:latin typeface="Arial Black" pitchFamily="34" charset="0"/>
              </a:rPr>
              <a:t>Durante su vida y en su muerte las estrellas de gran masa modifican el medio interestelar: su morfología y su dinámica.</a:t>
            </a:r>
            <a:endParaRPr lang="es-ES" sz="2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6" name="5 Flecha abajo"/>
          <p:cNvSpPr/>
          <p:nvPr/>
        </p:nvSpPr>
        <p:spPr bwMode="auto">
          <a:xfrm>
            <a:off x="4611684" y="2843733"/>
            <a:ext cx="571504" cy="78581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2594" y="3707829"/>
            <a:ext cx="8643998" cy="8925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600" dirty="0" smtClean="0">
                <a:solidFill>
                  <a:srgbClr val="FFC000"/>
                </a:solidFill>
                <a:latin typeface="Arial Black" pitchFamily="34" charset="0"/>
              </a:rPr>
              <a:t>Vientos estelares, regiones HII y explosiones de supernova</a:t>
            </a:r>
            <a:endParaRPr lang="es-ES" sz="2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5776" y="5147989"/>
            <a:ext cx="9577064" cy="1384995"/>
          </a:xfrm>
          <a:prstGeom prst="rect">
            <a:avLst/>
          </a:prstGeom>
          <a:solidFill>
            <a:srgbClr val="9900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En resumen, las estrellas de gran masa pueden tener efectos disruptivos en la nube molecular, pero también pueden generar las condiciones apropiadas para que ocurra la formación estelar.</a:t>
            </a:r>
            <a:endParaRPr lang="es-E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ergio\Desktop\Proto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9938" y="906463"/>
            <a:ext cx="6223000" cy="651668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254230" y="279375"/>
            <a:ext cx="584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C000"/>
                </a:solidFill>
                <a:latin typeface="Arial Black" pitchFamily="34" charset="0"/>
              </a:rPr>
              <a:t>Regiones HII:  la nebulosa Roseta</a:t>
            </a:r>
            <a:endParaRPr lang="es-ES" sz="2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" name="3 Proceso alternativo"/>
          <p:cNvSpPr/>
          <p:nvPr/>
        </p:nvSpPr>
        <p:spPr bwMode="auto">
          <a:xfrm>
            <a:off x="4468808" y="3136895"/>
            <a:ext cx="1785950" cy="1714512"/>
          </a:xfrm>
          <a:prstGeom prst="flowChartAlternateProcess">
            <a:avLst/>
          </a:prstGeom>
          <a:solidFill>
            <a:srgbClr val="00B0F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11354" y="663735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Distancia:</a:t>
            </a:r>
          </a:p>
          <a:p>
            <a:r>
              <a:rPr lang="es-ES" dirty="0" smtClean="0">
                <a:latin typeface="Arial Black" pitchFamily="34" charset="0"/>
              </a:rPr>
              <a:t>5200 años luz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 bwMode="auto">
          <a:xfrm>
            <a:off x="2611420" y="1493821"/>
            <a:ext cx="478634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397370" y="1065193"/>
            <a:ext cx="172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120 parsecs</a:t>
            </a: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8544" y="1350945"/>
            <a:ext cx="5605198" cy="585152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111222" y="552985"/>
            <a:ext cx="824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Arial Black" pitchFamily="34" charset="0"/>
              </a:rPr>
              <a:t>Las estrellas de gran masa poseen poderosos vientos estelares</a:t>
            </a:r>
            <a:endParaRPr lang="es-ES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8" y="422251"/>
            <a:ext cx="6473830" cy="647383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539850" y="35421"/>
            <a:ext cx="7212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Supernovas: la muerte de una estrella que da vida a otras</a:t>
            </a:r>
            <a:endParaRPr lang="es-ES" sz="2000" dirty="0">
              <a:solidFill>
                <a:srgbClr val="FFC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65831" y="6910967"/>
            <a:ext cx="860363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En la actualidad no existe evidencia observacional directa de este fenómeno</a:t>
            </a:r>
            <a:endParaRPr lang="es-ES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09819" y="2808223"/>
            <a:ext cx="3299045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C000"/>
                </a:solidFill>
                <a:latin typeface="Arial Black" pitchFamily="34" charset="0"/>
              </a:rPr>
              <a:t>Observación indirecta</a:t>
            </a:r>
            <a:endParaRPr lang="es-ES" sz="20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0" name="9 Flecha abajo"/>
          <p:cNvSpPr/>
          <p:nvPr/>
        </p:nvSpPr>
        <p:spPr bwMode="auto">
          <a:xfrm>
            <a:off x="7754956" y="3636961"/>
            <a:ext cx="857256" cy="121444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336456" y="4996259"/>
            <a:ext cx="3744169" cy="116955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solidFill>
                  <a:srgbClr val="990000"/>
                </a:solidFill>
                <a:latin typeface="Arial Black" pitchFamily="34" charset="0"/>
              </a:rPr>
              <a:t>Ejemplo: cáscaras de material </a:t>
            </a:r>
          </a:p>
          <a:p>
            <a:pPr algn="just"/>
            <a:r>
              <a:rPr lang="es-ES" sz="1400" dirty="0" smtClean="0">
                <a:solidFill>
                  <a:srgbClr val="990000"/>
                </a:solidFill>
                <a:latin typeface="Arial Black" pitchFamily="34" charset="0"/>
              </a:rPr>
              <a:t>b</a:t>
            </a:r>
            <a:r>
              <a:rPr lang="es-ES" sz="1400" dirty="0" smtClean="0">
                <a:solidFill>
                  <a:srgbClr val="990000"/>
                </a:solidFill>
                <a:latin typeface="Arial Black" pitchFamily="34" charset="0"/>
              </a:rPr>
              <a:t>arrido por </a:t>
            </a:r>
            <a:r>
              <a:rPr lang="es-ES" sz="1400" dirty="0" smtClean="0">
                <a:solidFill>
                  <a:srgbClr val="990000"/>
                </a:solidFill>
                <a:latin typeface="Arial Black" pitchFamily="34" charset="0"/>
              </a:rPr>
              <a:t>una supernova que </a:t>
            </a:r>
            <a:endParaRPr lang="es-ES" sz="1400" dirty="0" smtClean="0">
              <a:solidFill>
                <a:srgbClr val="990000"/>
              </a:solidFill>
              <a:latin typeface="Arial Black" pitchFamily="34" charset="0"/>
            </a:endParaRPr>
          </a:p>
          <a:p>
            <a:pPr algn="just"/>
            <a:r>
              <a:rPr lang="es-ES" sz="1400" dirty="0" smtClean="0">
                <a:solidFill>
                  <a:srgbClr val="990000"/>
                </a:solidFill>
                <a:latin typeface="Arial Black" pitchFamily="34" charset="0"/>
              </a:rPr>
              <a:t>ya no existe</a:t>
            </a:r>
            <a:r>
              <a:rPr lang="es-ES" sz="1400" dirty="0" smtClean="0">
                <a:solidFill>
                  <a:srgbClr val="990000"/>
                </a:solidFill>
                <a:latin typeface="Arial Black" pitchFamily="34" charset="0"/>
              </a:rPr>
              <a:t>, con ausencia de </a:t>
            </a:r>
          </a:p>
          <a:p>
            <a:pPr algn="just"/>
            <a:r>
              <a:rPr lang="es-ES" sz="1400" dirty="0" smtClean="0">
                <a:solidFill>
                  <a:srgbClr val="990000"/>
                </a:solidFill>
                <a:latin typeface="Arial Black" pitchFamily="34" charset="0"/>
              </a:rPr>
              <a:t>estrellas en su centro y </a:t>
            </a:r>
            <a:r>
              <a:rPr lang="es-ES" sz="1400" dirty="0" smtClean="0">
                <a:solidFill>
                  <a:srgbClr val="990000"/>
                </a:solidFill>
                <a:latin typeface="Arial Black" pitchFamily="34" charset="0"/>
              </a:rPr>
              <a:t>formación </a:t>
            </a:r>
            <a:r>
              <a:rPr lang="es-ES" sz="1400" dirty="0" smtClean="0">
                <a:solidFill>
                  <a:srgbClr val="990000"/>
                </a:solidFill>
                <a:latin typeface="Arial Black" pitchFamily="34" charset="0"/>
              </a:rPr>
              <a:t>de </a:t>
            </a:r>
            <a:r>
              <a:rPr lang="es-ES" sz="1400" dirty="0" smtClean="0">
                <a:solidFill>
                  <a:srgbClr val="990000"/>
                </a:solidFill>
                <a:latin typeface="Arial Black" pitchFamily="34" charset="0"/>
              </a:rPr>
              <a:t>estrellas jóvenes </a:t>
            </a:r>
            <a:r>
              <a:rPr lang="es-ES" sz="1400" dirty="0" smtClean="0">
                <a:solidFill>
                  <a:srgbClr val="990000"/>
                </a:solidFill>
                <a:latin typeface="Arial Black" pitchFamily="34" charset="0"/>
              </a:rPr>
              <a:t>en su periferia</a:t>
            </a:r>
            <a:endParaRPr lang="es-ES" sz="1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754824" y="1136631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Los Remanentes de Supernova</a:t>
            </a:r>
            <a:endParaRPr lang="es-ES" dirty="0"/>
          </a:p>
        </p:txBody>
      </p:sp>
      <p:sp>
        <p:nvSpPr>
          <p:cNvPr id="13" name="12 Flecha abajo"/>
          <p:cNvSpPr/>
          <p:nvPr/>
        </p:nvSpPr>
        <p:spPr bwMode="auto">
          <a:xfrm>
            <a:off x="8183584" y="1636697"/>
            <a:ext cx="214314" cy="42862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397766" y="2136763"/>
            <a:ext cx="202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Viven cien mil años</a:t>
            </a:r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6" name="5 Imagen" descr="ngc3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908" y="993755"/>
            <a:ext cx="8128000" cy="6096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11354" y="236455"/>
            <a:ext cx="6109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Las regiones HII también forman estrellas</a:t>
            </a:r>
            <a:endParaRPr lang="es-ES" sz="20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754428" y="5922977"/>
            <a:ext cx="3333990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Existe numerosísima </a:t>
            </a:r>
          </a:p>
          <a:p>
            <a:pPr algn="ctr"/>
            <a:r>
              <a:rPr lang="es-ES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evidencia observacional </a:t>
            </a:r>
          </a:p>
          <a:p>
            <a:pPr algn="ctr"/>
            <a:r>
              <a:rPr lang="es-ES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 este proceso</a:t>
            </a:r>
            <a:endParaRPr lang="es-ES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 bwMode="auto">
          <a:xfrm rot="16200000" flipV="1">
            <a:off x="3040048" y="4779969"/>
            <a:ext cx="1214446" cy="50006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9 Conector recto de flecha"/>
          <p:cNvCxnSpPr/>
          <p:nvPr/>
        </p:nvCxnSpPr>
        <p:spPr bwMode="auto">
          <a:xfrm flipV="1">
            <a:off x="7254890" y="5637225"/>
            <a:ext cx="928694" cy="5715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02" y="1160487"/>
            <a:ext cx="8786842" cy="61912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254362" y="207937"/>
            <a:ext cx="4128502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990033"/>
                </a:solidFill>
                <a:latin typeface="Arial Black" pitchFamily="34" charset="0"/>
              </a:rPr>
              <a:t>Barrido y colapso</a:t>
            </a:r>
            <a:endParaRPr lang="es-ES" sz="3200" dirty="0">
              <a:solidFill>
                <a:srgbClr val="99003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74" y="1619597"/>
            <a:ext cx="7586662" cy="52197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72778" y="107429"/>
            <a:ext cx="8643998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Symbol"/>
              <a:buChar char="·"/>
            </a:pPr>
            <a:r>
              <a:rPr lang="es-ES" sz="3200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  <a:sym typeface="Symbol"/>
              </a:rPr>
              <a:t>Los grumos moleculares son las regiones mas densas de las nubes moleculares, es allí donde se dan las condiciones propicias para que la formación estelar tenga lugar.</a:t>
            </a:r>
            <a:endParaRPr lang="es-ES" sz="2800" i="1" dirty="0">
              <a:ln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7824" y="5933687"/>
            <a:ext cx="8643998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Symbol"/>
              <a:buChar char="·"/>
            </a:pPr>
            <a:r>
              <a:rPr lang="es-ES" sz="3200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  <a:sym typeface="Symbol"/>
              </a:rPr>
              <a:t>La gran concentración de granos de polvo presente en las nubes moleculares genera el apantallamiento de las intensas radiaciones generadas en las estrellas el exterior.</a:t>
            </a:r>
            <a:endParaRPr lang="es-ES" sz="2800" i="1" dirty="0">
              <a:ln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5391"/>
            <a:ext cx="6245286" cy="467718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53966" y="6565919"/>
            <a:ext cx="5902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 Black" pitchFamily="34" charset="0"/>
                <a:hlinkClick r:id="rId5" action="ppaction://hlinkfile"/>
              </a:rPr>
              <a:t>IC 1396 Glóbulo </a:t>
            </a:r>
            <a:r>
              <a:rPr lang="es-ES" sz="2800" dirty="0" err="1" smtClean="0">
                <a:latin typeface="Arial Black" pitchFamily="34" charset="0"/>
                <a:hlinkClick r:id="rId5" action="ppaction://hlinkfile"/>
              </a:rPr>
              <a:t>Trumpler</a:t>
            </a:r>
            <a:r>
              <a:rPr lang="es-ES" sz="2800" dirty="0" smtClean="0">
                <a:latin typeface="Arial Black" pitchFamily="34" charset="0"/>
                <a:hlinkClick r:id="rId5" action="ppaction://hlinkfile"/>
              </a:rPr>
              <a:t> 37 </a:t>
            </a:r>
            <a:endParaRPr lang="es-ES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4" name="3 Imagen" descr="conenebulangc22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02113" y="207937"/>
            <a:ext cx="5778512" cy="433388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683518" y="279375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 Black" pitchFamily="34" charset="0"/>
                <a:hlinkClick r:id="rId5" action="ppaction://hlinkfile"/>
              </a:rPr>
              <a:t>NGC 2264</a:t>
            </a:r>
            <a:endParaRPr lang="es-ES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2528" y="565127"/>
            <a:ext cx="3777664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600" dirty="0" smtClean="0">
                <a:solidFill>
                  <a:srgbClr val="FFC000"/>
                </a:solidFill>
                <a:latin typeface="Arial Black" pitchFamily="34" charset="0"/>
              </a:rPr>
              <a:t>Implosión </a:t>
            </a:r>
            <a:r>
              <a:rPr lang="es-ES" sz="2600" dirty="0" err="1" smtClean="0">
                <a:solidFill>
                  <a:srgbClr val="FFC000"/>
                </a:solidFill>
                <a:latin typeface="Arial Black" pitchFamily="34" charset="0"/>
              </a:rPr>
              <a:t>radiativa</a:t>
            </a:r>
            <a:endParaRPr lang="es-ES" sz="2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2568" y="1115541"/>
            <a:ext cx="3777664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Grumos pre-existentes</a:t>
            </a:r>
            <a:endParaRPr lang="es-ES" sz="2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478" y="1208069"/>
            <a:ext cx="6435725" cy="602932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396974" y="422251"/>
            <a:ext cx="782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Comprendiendo la formación estelar en “Los pilares de la creación”</a:t>
            </a:r>
            <a:endParaRPr lang="es-E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240112" y="251445"/>
            <a:ext cx="599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C000"/>
                </a:solidFill>
                <a:latin typeface="Arial Black" pitchFamily="34" charset="0"/>
              </a:rPr>
              <a:t>¿Qué es la formación estelar secuencial?</a:t>
            </a:r>
            <a:endParaRPr lang="es-ES" sz="20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io\Desktop\hs-2006-01-a-large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080624" cy="7559675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04008" y="3059757"/>
            <a:ext cx="5845168" cy="110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Muchas</a:t>
            </a:r>
            <a:r>
              <a:rPr lang="en-GB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gracias</a:t>
            </a:r>
            <a:endParaRPr lang="en-GB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92144" y="323453"/>
            <a:ext cx="8108608" cy="5217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grumos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moleculares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capullos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formación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estelar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1760" y="1475581"/>
            <a:ext cx="9864848" cy="1198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just" eaLnBrk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Condensaciones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frías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y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extremadamente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densas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de gas y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polvo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con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temperaturas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de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unos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10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K  y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densidades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del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orden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del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millón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de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partículas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por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cm</a:t>
            </a:r>
            <a:r>
              <a:rPr lang="en-GB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-3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MIE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tiene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en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promedio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menos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de 1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partícula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GB" sz="24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71760" y="3203773"/>
            <a:ext cx="9793088" cy="15682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just" eaLnBrk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Las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astronomía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óptica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NO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nos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proporciona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herramientas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apropiadas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de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estudio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para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interior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porque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las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longitudes de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onda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en el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rango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del visible no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penetran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estas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condensaciones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moleculares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.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Radioastronomía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y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stronomía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infrarroja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44016" y="5245258"/>
            <a:ext cx="9792840" cy="82954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just" eaLnBrk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Las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primeras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regiones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altamente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densas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fueron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descubiertas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por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el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astrónomo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Bart Bok en la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década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de 1940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8" y="0"/>
            <a:ext cx="10080625" cy="7558141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6616" y="3779837"/>
            <a:ext cx="2071687" cy="28575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28144" y="179437"/>
            <a:ext cx="3310820" cy="6448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Glóbulos</a:t>
            </a:r>
            <a:r>
              <a:rPr lang="en-GB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de Bok</a:t>
            </a:r>
            <a:endParaRPr lang="en-GB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136656" y="6660157"/>
            <a:ext cx="1300654" cy="46021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Bart Bok</a:t>
            </a:r>
            <a:endParaRPr lang="en-GB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98" y="1227484"/>
            <a:ext cx="6667500" cy="500062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182660" y="207937"/>
            <a:ext cx="846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El Telescopio Espacial </a:t>
            </a:r>
            <a:r>
              <a:rPr lang="es-ES" sz="4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Spitzer</a:t>
            </a:r>
            <a:r>
              <a:rPr lang="es-ES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4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5404" y="6655993"/>
            <a:ext cx="951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FFC000"/>
                </a:solidFill>
                <a:latin typeface="Segoe Print" pitchFamily="2" charset="0"/>
              </a:rPr>
              <a:t>Las distintas bandas  del infrarrojo permiten estudiar el interior de las nubes moleculares</a:t>
            </a:r>
            <a:endParaRPr lang="es-ES" sz="1600" dirty="0">
              <a:solidFill>
                <a:srgbClr val="FFC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50" y="1495425"/>
            <a:ext cx="8412163" cy="5715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290120" y="565127"/>
            <a:ext cx="767928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C00000"/>
                </a:solidFill>
                <a:latin typeface="Arial Black" pitchFamily="34" charset="0"/>
              </a:rPr>
              <a:t>Mirando el interior de las nubes moleculares</a:t>
            </a:r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82858" y="1624555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Nube molecular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</p:txBody>
      </p:sp>
      <p:cxnSp>
        <p:nvCxnSpPr>
          <p:cNvPr id="6" name="5 Conector recto de flecha"/>
          <p:cNvCxnSpPr>
            <a:stCxn id="4" idx="2"/>
          </p:cNvCxnSpPr>
          <p:nvPr/>
        </p:nvCxnSpPr>
        <p:spPr bwMode="auto">
          <a:xfrm rot="5400000">
            <a:off x="3373240" y="2375075"/>
            <a:ext cx="785818" cy="234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897700" y="1636697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s-ES" dirty="0" err="1" smtClean="0">
                <a:latin typeface="Segoe Script" pitchFamily="34" charset="0"/>
              </a:rPr>
              <a:t>protoestrellas</a:t>
            </a:r>
            <a:endParaRPr lang="es-ES" dirty="0">
              <a:latin typeface="Segoe Script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 bwMode="auto">
          <a:xfrm rot="5400000">
            <a:off x="7112014" y="2065325"/>
            <a:ext cx="571504" cy="4286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 bwMode="auto">
          <a:xfrm rot="16200000" flipH="1">
            <a:off x="7754956" y="2065325"/>
            <a:ext cx="428628" cy="2857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ergio\Desktop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2990" y="1350945"/>
            <a:ext cx="6002338" cy="558323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931610" y="6280167"/>
            <a:ext cx="2680734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Arial Black" pitchFamily="34" charset="0"/>
              </a:rPr>
              <a:t>Barnard</a:t>
            </a:r>
            <a:r>
              <a:rPr lang="es-ES" sz="3200" dirty="0" smtClean="0">
                <a:latin typeface="Arial Black" pitchFamily="34" charset="0"/>
              </a:rPr>
              <a:t> 68</a:t>
            </a:r>
            <a:endParaRPr lang="es-ES" sz="3200" dirty="0">
              <a:latin typeface="Arial Black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611156" y="3136895"/>
            <a:ext cx="2233560" cy="3155414"/>
            <a:chOff x="611156" y="1422383"/>
            <a:chExt cx="2233560" cy="3155414"/>
          </a:xfrm>
        </p:grpSpPr>
        <p:pic>
          <p:nvPicPr>
            <p:cNvPr id="5" name="4 Imagen" descr="barnar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032" y="1422383"/>
              <a:ext cx="1989369" cy="2666025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611156" y="4208465"/>
              <a:ext cx="2233560" cy="369332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>
                      <a:lumMod val="85000"/>
                    </a:schemeClr>
                  </a:solidFill>
                  <a:latin typeface="Arial Black" pitchFamily="34" charset="0"/>
                </a:rPr>
                <a:t>Edward </a:t>
              </a:r>
              <a:r>
                <a:rPr lang="es-ES" dirty="0" err="1" smtClean="0">
                  <a:solidFill>
                    <a:schemeClr val="bg1">
                      <a:lumMod val="85000"/>
                    </a:schemeClr>
                  </a:solidFill>
                  <a:latin typeface="Arial Black" pitchFamily="34" charset="0"/>
                </a:rPr>
                <a:t>Barnard</a:t>
              </a:r>
              <a:endParaRPr lang="es-ES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39652" y="6351605"/>
            <a:ext cx="3534942" cy="1077218"/>
          </a:xfrm>
          <a:prstGeom prst="rect">
            <a:avLst/>
          </a:prstGeom>
          <a:solidFill>
            <a:srgbClr val="99003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FFC000"/>
                </a:solidFill>
                <a:latin typeface="Showcard Gothic" pitchFamily="82" charset="0"/>
              </a:rPr>
              <a:t>A  principios del siglo 20</a:t>
            </a:r>
          </a:p>
          <a:p>
            <a:pPr algn="ctr"/>
            <a:r>
              <a:rPr lang="es-ES" sz="1600" dirty="0" smtClean="0">
                <a:solidFill>
                  <a:srgbClr val="FFC000"/>
                </a:solidFill>
                <a:latin typeface="Showcard Gothic" pitchFamily="82" charset="0"/>
              </a:rPr>
              <a:t>Fue el primero en  interpretar</a:t>
            </a:r>
          </a:p>
          <a:p>
            <a:pPr algn="ctr"/>
            <a:r>
              <a:rPr lang="es-ES" sz="1600" dirty="0" smtClean="0">
                <a:solidFill>
                  <a:srgbClr val="FFC000"/>
                </a:solidFill>
                <a:latin typeface="Showcard Gothic" pitchFamily="82" charset="0"/>
              </a:rPr>
              <a:t>correctamente los “parches </a:t>
            </a:r>
          </a:p>
          <a:p>
            <a:pPr algn="ctr"/>
            <a:r>
              <a:rPr lang="es-ES" sz="1600" dirty="0" smtClean="0">
                <a:solidFill>
                  <a:srgbClr val="FFC000"/>
                </a:solidFill>
                <a:latin typeface="Showcard Gothic" pitchFamily="82" charset="0"/>
              </a:rPr>
              <a:t>Oscuros” en el cielo</a:t>
            </a:r>
            <a:endParaRPr lang="es-ES" sz="1600" dirty="0">
              <a:solidFill>
                <a:srgbClr val="FFC000"/>
              </a:solidFill>
              <a:latin typeface="Showcard Gothic" pitchFamily="82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1552" y="1279507"/>
            <a:ext cx="6011863" cy="5641975"/>
          </a:xfrm>
          <a:prstGeom prst="rect">
            <a:avLst/>
          </a:prstGeom>
          <a:noFill/>
        </p:spPr>
      </p:pic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896908" y="254673"/>
            <a:ext cx="1678067" cy="2310718"/>
            <a:chOff x="168" y="454"/>
            <a:chExt cx="1305" cy="179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8" y="454"/>
              <a:ext cx="1306" cy="1798"/>
            </a:xfrm>
            <a:prstGeom prst="rect">
              <a:avLst/>
            </a:prstGeom>
            <a:noFill/>
          </p:spPr>
        </p:pic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68412" y="2065325"/>
            <a:ext cx="11255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>
                <a:solidFill>
                  <a:srgbClr val="FFFFFF"/>
                </a:solidFill>
                <a:latin typeface="Arial Black" pitchFamily="32" charset="0"/>
              </a:rPr>
              <a:t>1785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7137" y="2626141"/>
            <a:ext cx="2320035" cy="36787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FFFFFF"/>
                </a:solidFill>
                <a:latin typeface="Arial Black" pitchFamily="32" charset="0"/>
              </a:rPr>
              <a:t>William Herschel</a:t>
            </a:r>
            <a:endParaRPr lang="en-GB" dirty="0">
              <a:solidFill>
                <a:srgbClr val="FFFFFF"/>
              </a:solidFill>
              <a:latin typeface="Arial Black" pitchFamily="32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27944" y="179437"/>
            <a:ext cx="6913794" cy="5217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nubes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moleculares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¿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Agujeros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cielo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ergio\Desktop\Proto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2050" name="Picture 2" descr="C:\Users\sergio\Desktop\eagle-nebul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24" y="0"/>
            <a:ext cx="8712967" cy="7559675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5816" y="251445"/>
            <a:ext cx="5204287" cy="64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2" charset="0"/>
              </a:rPr>
              <a:t>Nebulosa</a:t>
            </a:r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2" charset="0"/>
              </a:rPr>
              <a:t> del </a:t>
            </a:r>
            <a:r>
              <a:rPr lang="en-GB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2" charset="0"/>
              </a:rPr>
              <a:t>Águila</a:t>
            </a: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11920" y="6732165"/>
            <a:ext cx="7077300" cy="42943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región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formación estelar a 7000 </a:t>
            </a:r>
            <a:r>
              <a:rPr lang="en-GB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años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luz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la Tierra 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Bitstream Vera Sans"/>
        <a:ea typeface="msgothic"/>
        <a:cs typeface="msgothic"/>
      </a:majorFont>
      <a:minorFont>
        <a:latin typeface="Bitstream Vera Sans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917</Words>
  <Application>Microsoft Office PowerPoint</Application>
  <PresentationFormat>Personalizado</PresentationFormat>
  <Paragraphs>114</Paragraphs>
  <Slides>33</Slides>
  <Notes>27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</dc:creator>
  <cp:lastModifiedBy>sergio</cp:lastModifiedBy>
  <cp:revision>55</cp:revision>
  <dcterms:modified xsi:type="dcterms:W3CDTF">2011-06-09T19:18:05Z</dcterms:modified>
</cp:coreProperties>
</file>